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6858000" cx="12192000"/>
  <p:notesSz cx="6858000" cy="12192000"/>
  <p:embeddedFontLst>
    <p:embeddedFont>
      <p:font typeface="Inter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8" roundtripDataSignature="AMtx7mj4NnYDjvkPTnFfUTdgURO0uU27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Inter-bold.fntdata"/><Relationship Id="rId14" Type="http://schemas.openxmlformats.org/officeDocument/2006/relationships/font" Target="fonts/Inter-regular.fntdata"/><Relationship Id="rId17" Type="http://schemas.openxmlformats.org/officeDocument/2006/relationships/font" Target="fonts/Inter-boldItalic.fntdata"/><Relationship Id="rId16" Type="http://schemas.openxmlformats.org/officeDocument/2006/relationships/font" Target="fonts/Inter-italic.fntdata"/><Relationship Id="rId18" Type="http://customschemas.google.com/relationships/presentationmetadata" Target="meta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0" Type="http://schemas.openxmlformats.org/officeDocument/2006/relationships/image" Target="../media/image33.png"/><Relationship Id="rId11" Type="http://schemas.openxmlformats.org/officeDocument/2006/relationships/image" Target="../media/image2.png"/><Relationship Id="rId22" Type="http://schemas.openxmlformats.org/officeDocument/2006/relationships/image" Target="../media/image9.png"/><Relationship Id="rId10" Type="http://schemas.openxmlformats.org/officeDocument/2006/relationships/image" Target="../media/image1.png"/><Relationship Id="rId21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2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5.png"/><Relationship Id="rId4" Type="http://schemas.openxmlformats.org/officeDocument/2006/relationships/image" Target="../media/image5.png"/><Relationship Id="rId9" Type="http://schemas.openxmlformats.org/officeDocument/2006/relationships/image" Target="../media/image12.png"/><Relationship Id="rId15" Type="http://schemas.openxmlformats.org/officeDocument/2006/relationships/image" Target="../media/image11.png"/><Relationship Id="rId14" Type="http://schemas.openxmlformats.org/officeDocument/2006/relationships/image" Target="../media/image7.png"/><Relationship Id="rId17" Type="http://schemas.openxmlformats.org/officeDocument/2006/relationships/image" Target="../media/image8.png"/><Relationship Id="rId16" Type="http://schemas.openxmlformats.org/officeDocument/2006/relationships/image" Target="../media/image4.png"/><Relationship Id="rId5" Type="http://schemas.openxmlformats.org/officeDocument/2006/relationships/image" Target="../media/image16.png"/><Relationship Id="rId19" Type="http://schemas.openxmlformats.org/officeDocument/2006/relationships/image" Target="../media/image13.png"/><Relationship Id="rId6" Type="http://schemas.openxmlformats.org/officeDocument/2006/relationships/image" Target="../media/image6.png"/><Relationship Id="rId18" Type="http://schemas.openxmlformats.org/officeDocument/2006/relationships/image" Target="../media/image10.png"/><Relationship Id="rId7" Type="http://schemas.openxmlformats.org/officeDocument/2006/relationships/image" Target="../media/image17.png"/><Relationship Id="rId8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20" Type="http://schemas.openxmlformats.org/officeDocument/2006/relationships/image" Target="../media/image54.png"/><Relationship Id="rId11" Type="http://schemas.openxmlformats.org/officeDocument/2006/relationships/image" Target="../media/image20.png"/><Relationship Id="rId22" Type="http://schemas.openxmlformats.org/officeDocument/2006/relationships/image" Target="../media/image34.png"/><Relationship Id="rId10" Type="http://schemas.openxmlformats.org/officeDocument/2006/relationships/image" Target="../media/image23.png"/><Relationship Id="rId21" Type="http://schemas.openxmlformats.org/officeDocument/2006/relationships/image" Target="../media/image39.png"/><Relationship Id="rId13" Type="http://schemas.openxmlformats.org/officeDocument/2006/relationships/image" Target="../media/image85.png"/><Relationship Id="rId12" Type="http://schemas.openxmlformats.org/officeDocument/2006/relationships/image" Target="../media/image82.png"/><Relationship Id="rId23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Relationship Id="rId15" Type="http://schemas.openxmlformats.org/officeDocument/2006/relationships/image" Target="../media/image18.png"/><Relationship Id="rId14" Type="http://schemas.openxmlformats.org/officeDocument/2006/relationships/image" Target="../media/image29.png"/><Relationship Id="rId17" Type="http://schemas.openxmlformats.org/officeDocument/2006/relationships/image" Target="../media/image30.png"/><Relationship Id="rId16" Type="http://schemas.openxmlformats.org/officeDocument/2006/relationships/image" Target="../media/image26.png"/><Relationship Id="rId5" Type="http://schemas.openxmlformats.org/officeDocument/2006/relationships/image" Target="../media/image31.png"/><Relationship Id="rId19" Type="http://schemas.openxmlformats.org/officeDocument/2006/relationships/image" Target="../media/image28.png"/><Relationship Id="rId6" Type="http://schemas.openxmlformats.org/officeDocument/2006/relationships/image" Target="../media/image27.png"/><Relationship Id="rId18" Type="http://schemas.openxmlformats.org/officeDocument/2006/relationships/image" Target="../media/image22.png"/><Relationship Id="rId7" Type="http://schemas.openxmlformats.org/officeDocument/2006/relationships/image" Target="../media/image24.png"/><Relationship Id="rId8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56.png"/><Relationship Id="rId11" Type="http://schemas.openxmlformats.org/officeDocument/2006/relationships/image" Target="../media/image43.png"/><Relationship Id="rId10" Type="http://schemas.openxmlformats.org/officeDocument/2006/relationships/image" Target="../media/image42.png"/><Relationship Id="rId21" Type="http://schemas.openxmlformats.org/officeDocument/2006/relationships/image" Target="../media/image34.png"/><Relationship Id="rId13" Type="http://schemas.openxmlformats.org/officeDocument/2006/relationships/image" Target="../media/image44.png"/><Relationship Id="rId1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6.png"/><Relationship Id="rId4" Type="http://schemas.openxmlformats.org/officeDocument/2006/relationships/image" Target="../media/image242.png"/><Relationship Id="rId9" Type="http://schemas.openxmlformats.org/officeDocument/2006/relationships/image" Target="../media/image40.png"/><Relationship Id="rId15" Type="http://schemas.openxmlformats.org/officeDocument/2006/relationships/image" Target="../media/image47.png"/><Relationship Id="rId14" Type="http://schemas.openxmlformats.org/officeDocument/2006/relationships/image" Target="../media/image50.png"/><Relationship Id="rId17" Type="http://schemas.openxmlformats.org/officeDocument/2006/relationships/image" Target="../media/image55.png"/><Relationship Id="rId16" Type="http://schemas.openxmlformats.org/officeDocument/2006/relationships/image" Target="../media/image51.png"/><Relationship Id="rId5" Type="http://schemas.openxmlformats.org/officeDocument/2006/relationships/image" Target="../media/image37.png"/><Relationship Id="rId19" Type="http://schemas.openxmlformats.org/officeDocument/2006/relationships/image" Target="../media/image58.png"/><Relationship Id="rId6" Type="http://schemas.openxmlformats.org/officeDocument/2006/relationships/image" Target="../media/image41.png"/><Relationship Id="rId18" Type="http://schemas.openxmlformats.org/officeDocument/2006/relationships/image" Target="../media/image57.png"/><Relationship Id="rId7" Type="http://schemas.openxmlformats.org/officeDocument/2006/relationships/image" Target="../media/image36.png"/><Relationship Id="rId8" Type="http://schemas.openxmlformats.org/officeDocument/2006/relationships/image" Target="../media/image115.png"/></Relationships>
</file>

<file path=ppt/slides/_rels/slide4.xml.rels><?xml version="1.0" encoding="UTF-8" standalone="yes"?><Relationships xmlns="http://schemas.openxmlformats.org/package/2006/relationships"><Relationship Id="rId20" Type="http://schemas.openxmlformats.org/officeDocument/2006/relationships/image" Target="../media/image75.png"/><Relationship Id="rId22" Type="http://schemas.openxmlformats.org/officeDocument/2006/relationships/image" Target="../media/image78.png"/><Relationship Id="rId21" Type="http://schemas.openxmlformats.org/officeDocument/2006/relationships/image" Target="../media/image74.png"/><Relationship Id="rId24" Type="http://schemas.openxmlformats.org/officeDocument/2006/relationships/image" Target="../media/image80.png"/><Relationship Id="rId23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6.png"/><Relationship Id="rId4" Type="http://schemas.openxmlformats.org/officeDocument/2006/relationships/image" Target="../media/image242.png"/><Relationship Id="rId9" Type="http://schemas.openxmlformats.org/officeDocument/2006/relationships/image" Target="../media/image62.png"/><Relationship Id="rId26" Type="http://schemas.openxmlformats.org/officeDocument/2006/relationships/image" Target="../media/image56.png"/><Relationship Id="rId25" Type="http://schemas.openxmlformats.org/officeDocument/2006/relationships/image" Target="../media/image58.png"/><Relationship Id="rId27" Type="http://schemas.openxmlformats.org/officeDocument/2006/relationships/image" Target="../media/image34.png"/><Relationship Id="rId5" Type="http://schemas.openxmlformats.org/officeDocument/2006/relationships/image" Target="../media/image60.png"/><Relationship Id="rId6" Type="http://schemas.openxmlformats.org/officeDocument/2006/relationships/image" Target="../media/image25.png"/><Relationship Id="rId7" Type="http://schemas.openxmlformats.org/officeDocument/2006/relationships/image" Target="../media/image23.png"/><Relationship Id="rId8" Type="http://schemas.openxmlformats.org/officeDocument/2006/relationships/image" Target="../media/image63.png"/><Relationship Id="rId11" Type="http://schemas.openxmlformats.org/officeDocument/2006/relationships/image" Target="../media/image72.png"/><Relationship Id="rId10" Type="http://schemas.openxmlformats.org/officeDocument/2006/relationships/image" Target="../media/image65.png"/><Relationship Id="rId13" Type="http://schemas.openxmlformats.org/officeDocument/2006/relationships/image" Target="../media/image66.png"/><Relationship Id="rId12" Type="http://schemas.openxmlformats.org/officeDocument/2006/relationships/image" Target="../media/image67.png"/><Relationship Id="rId15" Type="http://schemas.openxmlformats.org/officeDocument/2006/relationships/image" Target="../media/image68.png"/><Relationship Id="rId14" Type="http://schemas.openxmlformats.org/officeDocument/2006/relationships/image" Target="../media/image64.png"/><Relationship Id="rId17" Type="http://schemas.openxmlformats.org/officeDocument/2006/relationships/image" Target="../media/image69.png"/><Relationship Id="rId16" Type="http://schemas.openxmlformats.org/officeDocument/2006/relationships/image" Target="../media/image70.png"/><Relationship Id="rId19" Type="http://schemas.openxmlformats.org/officeDocument/2006/relationships/image" Target="../media/image73.png"/><Relationship Id="rId18" Type="http://schemas.openxmlformats.org/officeDocument/2006/relationships/image" Target="../media/image71.pn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5.png"/><Relationship Id="rId22" Type="http://schemas.openxmlformats.org/officeDocument/2006/relationships/image" Target="../media/image106.png"/><Relationship Id="rId21" Type="http://schemas.openxmlformats.org/officeDocument/2006/relationships/image" Target="../media/image103.png"/><Relationship Id="rId24" Type="http://schemas.openxmlformats.org/officeDocument/2006/relationships/image" Target="../media/image108.png"/><Relationship Id="rId23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6.png"/><Relationship Id="rId4" Type="http://schemas.openxmlformats.org/officeDocument/2006/relationships/image" Target="../media/image242.png"/><Relationship Id="rId9" Type="http://schemas.openxmlformats.org/officeDocument/2006/relationships/image" Target="../media/image45.png"/><Relationship Id="rId26" Type="http://schemas.openxmlformats.org/officeDocument/2006/relationships/image" Target="../media/image109.png"/><Relationship Id="rId25" Type="http://schemas.openxmlformats.org/officeDocument/2006/relationships/image" Target="../media/image111.png"/><Relationship Id="rId28" Type="http://schemas.openxmlformats.org/officeDocument/2006/relationships/image" Target="../media/image120.png"/><Relationship Id="rId27" Type="http://schemas.openxmlformats.org/officeDocument/2006/relationships/image" Target="../media/image110.png"/><Relationship Id="rId5" Type="http://schemas.openxmlformats.org/officeDocument/2006/relationships/image" Target="../media/image37.png"/><Relationship Id="rId6" Type="http://schemas.openxmlformats.org/officeDocument/2006/relationships/image" Target="../media/image41.png"/><Relationship Id="rId29" Type="http://schemas.openxmlformats.org/officeDocument/2006/relationships/image" Target="../media/image80.png"/><Relationship Id="rId7" Type="http://schemas.openxmlformats.org/officeDocument/2006/relationships/image" Target="../media/image62.png"/><Relationship Id="rId8" Type="http://schemas.openxmlformats.org/officeDocument/2006/relationships/image" Target="../media/image87.png"/><Relationship Id="rId31" Type="http://schemas.openxmlformats.org/officeDocument/2006/relationships/image" Target="../media/image56.png"/><Relationship Id="rId30" Type="http://schemas.openxmlformats.org/officeDocument/2006/relationships/image" Target="../media/image58.png"/><Relationship Id="rId11" Type="http://schemas.openxmlformats.org/officeDocument/2006/relationships/image" Target="../media/image44.png"/><Relationship Id="rId10" Type="http://schemas.openxmlformats.org/officeDocument/2006/relationships/image" Target="../media/image89.png"/><Relationship Id="rId32" Type="http://schemas.openxmlformats.org/officeDocument/2006/relationships/image" Target="../media/image34.png"/><Relationship Id="rId13" Type="http://schemas.openxmlformats.org/officeDocument/2006/relationships/image" Target="../media/image47.png"/><Relationship Id="rId12" Type="http://schemas.openxmlformats.org/officeDocument/2006/relationships/image" Target="../media/image93.png"/><Relationship Id="rId15" Type="http://schemas.openxmlformats.org/officeDocument/2006/relationships/image" Target="../media/image97.png"/><Relationship Id="rId14" Type="http://schemas.openxmlformats.org/officeDocument/2006/relationships/image" Target="../media/image100.png"/><Relationship Id="rId17" Type="http://schemas.openxmlformats.org/officeDocument/2006/relationships/image" Target="../media/image101.png"/><Relationship Id="rId16" Type="http://schemas.openxmlformats.org/officeDocument/2006/relationships/image" Target="../media/image154.png"/><Relationship Id="rId19" Type="http://schemas.openxmlformats.org/officeDocument/2006/relationships/image" Target="../media/image104.png"/><Relationship Id="rId18" Type="http://schemas.openxmlformats.org/officeDocument/2006/relationships/image" Target="../media/image102.png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image" Target="../media/image141.png"/><Relationship Id="rId22" Type="http://schemas.openxmlformats.org/officeDocument/2006/relationships/image" Target="../media/image38.png"/><Relationship Id="rId21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6.png"/><Relationship Id="rId4" Type="http://schemas.openxmlformats.org/officeDocument/2006/relationships/image" Target="../media/image242.png"/><Relationship Id="rId9" Type="http://schemas.openxmlformats.org/officeDocument/2006/relationships/image" Target="../media/image122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62.png"/><Relationship Id="rId8" Type="http://schemas.openxmlformats.org/officeDocument/2006/relationships/image" Target="../media/image121.png"/><Relationship Id="rId11" Type="http://schemas.openxmlformats.org/officeDocument/2006/relationships/image" Target="../media/image124.png"/><Relationship Id="rId10" Type="http://schemas.openxmlformats.org/officeDocument/2006/relationships/image" Target="../media/image123.png"/><Relationship Id="rId13" Type="http://schemas.openxmlformats.org/officeDocument/2006/relationships/image" Target="../media/image128.png"/><Relationship Id="rId12" Type="http://schemas.openxmlformats.org/officeDocument/2006/relationships/image" Target="../media/image126.png"/><Relationship Id="rId15" Type="http://schemas.openxmlformats.org/officeDocument/2006/relationships/image" Target="../media/image133.png"/><Relationship Id="rId14" Type="http://schemas.openxmlformats.org/officeDocument/2006/relationships/image" Target="../media/image129.png"/><Relationship Id="rId17" Type="http://schemas.openxmlformats.org/officeDocument/2006/relationships/image" Target="../media/image132.png"/><Relationship Id="rId16" Type="http://schemas.openxmlformats.org/officeDocument/2006/relationships/image" Target="../media/image135.png"/><Relationship Id="rId19" Type="http://schemas.openxmlformats.org/officeDocument/2006/relationships/image" Target="../media/image147.png"/><Relationship Id="rId18" Type="http://schemas.openxmlformats.org/officeDocument/2006/relationships/image" Target="../media/image138.png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3.png"/><Relationship Id="rId22" Type="http://schemas.openxmlformats.org/officeDocument/2006/relationships/image" Target="../media/image161.png"/><Relationship Id="rId21" Type="http://schemas.openxmlformats.org/officeDocument/2006/relationships/image" Target="../media/image160.png"/><Relationship Id="rId24" Type="http://schemas.openxmlformats.org/officeDocument/2006/relationships/image" Target="../media/image180.png"/><Relationship Id="rId23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6.png"/><Relationship Id="rId4" Type="http://schemas.openxmlformats.org/officeDocument/2006/relationships/image" Target="../media/image242.png"/><Relationship Id="rId9" Type="http://schemas.openxmlformats.org/officeDocument/2006/relationships/image" Target="../media/image62.png"/><Relationship Id="rId26" Type="http://schemas.openxmlformats.org/officeDocument/2006/relationships/image" Target="../media/image80.png"/><Relationship Id="rId25" Type="http://schemas.openxmlformats.org/officeDocument/2006/relationships/image" Target="../media/image166.png"/><Relationship Id="rId28" Type="http://schemas.openxmlformats.org/officeDocument/2006/relationships/image" Target="../media/image56.png"/><Relationship Id="rId27" Type="http://schemas.openxmlformats.org/officeDocument/2006/relationships/image" Target="../media/image58.png"/><Relationship Id="rId5" Type="http://schemas.openxmlformats.org/officeDocument/2006/relationships/image" Target="../media/image60.png"/><Relationship Id="rId6" Type="http://schemas.openxmlformats.org/officeDocument/2006/relationships/image" Target="../media/image25.png"/><Relationship Id="rId29" Type="http://schemas.openxmlformats.org/officeDocument/2006/relationships/image" Target="../media/image173.png"/><Relationship Id="rId7" Type="http://schemas.openxmlformats.org/officeDocument/2006/relationships/image" Target="../media/image23.png"/><Relationship Id="rId8" Type="http://schemas.openxmlformats.org/officeDocument/2006/relationships/image" Target="../media/image146.png"/><Relationship Id="rId31" Type="http://schemas.openxmlformats.org/officeDocument/2006/relationships/image" Target="../media/image172.png"/><Relationship Id="rId30" Type="http://schemas.openxmlformats.org/officeDocument/2006/relationships/image" Target="../media/image171.png"/><Relationship Id="rId11" Type="http://schemas.openxmlformats.org/officeDocument/2006/relationships/image" Target="../media/image148.png"/><Relationship Id="rId33" Type="http://schemas.openxmlformats.org/officeDocument/2006/relationships/image" Target="../media/image34.png"/><Relationship Id="rId10" Type="http://schemas.openxmlformats.org/officeDocument/2006/relationships/image" Target="../media/image162.png"/><Relationship Id="rId32" Type="http://schemas.openxmlformats.org/officeDocument/2006/relationships/image" Target="../media/image174.png"/><Relationship Id="rId13" Type="http://schemas.openxmlformats.org/officeDocument/2006/relationships/image" Target="../media/image151.png"/><Relationship Id="rId12" Type="http://schemas.openxmlformats.org/officeDocument/2006/relationships/image" Target="../media/image150.png"/><Relationship Id="rId15" Type="http://schemas.openxmlformats.org/officeDocument/2006/relationships/image" Target="../media/image152.png"/><Relationship Id="rId14" Type="http://schemas.openxmlformats.org/officeDocument/2006/relationships/image" Target="../media/image153.png"/><Relationship Id="rId17" Type="http://schemas.openxmlformats.org/officeDocument/2006/relationships/image" Target="../media/image156.png"/><Relationship Id="rId16" Type="http://schemas.openxmlformats.org/officeDocument/2006/relationships/image" Target="../media/image157.png"/><Relationship Id="rId19" Type="http://schemas.openxmlformats.org/officeDocument/2006/relationships/image" Target="../media/image159.png"/><Relationship Id="rId18" Type="http://schemas.openxmlformats.org/officeDocument/2006/relationships/image" Target="../media/image165.png"/></Relationships>
</file>

<file path=ppt/slides/_rels/slide8.xml.rels><?xml version="1.0" encoding="UTF-8" standalone="yes"?><Relationships xmlns="http://schemas.openxmlformats.org/package/2006/relationships"><Relationship Id="rId20" Type="http://schemas.openxmlformats.org/officeDocument/2006/relationships/image" Target="../media/image196.png"/><Relationship Id="rId22" Type="http://schemas.openxmlformats.org/officeDocument/2006/relationships/image" Target="../media/image193.png"/><Relationship Id="rId21" Type="http://schemas.openxmlformats.org/officeDocument/2006/relationships/image" Target="../media/image194.png"/><Relationship Id="rId24" Type="http://schemas.openxmlformats.org/officeDocument/2006/relationships/image" Target="../media/image197.png"/><Relationship Id="rId23" Type="http://schemas.openxmlformats.org/officeDocument/2006/relationships/image" Target="../media/image19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2.png"/><Relationship Id="rId4" Type="http://schemas.openxmlformats.org/officeDocument/2006/relationships/image" Target="../media/image175.png"/><Relationship Id="rId9" Type="http://schemas.openxmlformats.org/officeDocument/2006/relationships/image" Target="../media/image181.png"/><Relationship Id="rId26" Type="http://schemas.openxmlformats.org/officeDocument/2006/relationships/image" Target="../media/image200.png"/><Relationship Id="rId25" Type="http://schemas.openxmlformats.org/officeDocument/2006/relationships/image" Target="../media/image198.png"/><Relationship Id="rId28" Type="http://schemas.openxmlformats.org/officeDocument/2006/relationships/image" Target="../media/image202.png"/><Relationship Id="rId27" Type="http://schemas.openxmlformats.org/officeDocument/2006/relationships/image" Target="../media/image204.png"/><Relationship Id="rId5" Type="http://schemas.openxmlformats.org/officeDocument/2006/relationships/image" Target="../media/image176.png"/><Relationship Id="rId6" Type="http://schemas.openxmlformats.org/officeDocument/2006/relationships/image" Target="../media/image177.png"/><Relationship Id="rId29" Type="http://schemas.openxmlformats.org/officeDocument/2006/relationships/image" Target="../media/image205.png"/><Relationship Id="rId7" Type="http://schemas.openxmlformats.org/officeDocument/2006/relationships/image" Target="../media/image178.png"/><Relationship Id="rId8" Type="http://schemas.openxmlformats.org/officeDocument/2006/relationships/image" Target="../media/image179.png"/><Relationship Id="rId31" Type="http://schemas.openxmlformats.org/officeDocument/2006/relationships/image" Target="../media/image80.png"/><Relationship Id="rId30" Type="http://schemas.openxmlformats.org/officeDocument/2006/relationships/image" Target="../media/image211.png"/><Relationship Id="rId11" Type="http://schemas.openxmlformats.org/officeDocument/2006/relationships/image" Target="../media/image183.png"/><Relationship Id="rId33" Type="http://schemas.openxmlformats.org/officeDocument/2006/relationships/image" Target="../media/image56.png"/><Relationship Id="rId10" Type="http://schemas.openxmlformats.org/officeDocument/2006/relationships/image" Target="../media/image182.png"/><Relationship Id="rId32" Type="http://schemas.openxmlformats.org/officeDocument/2006/relationships/image" Target="../media/image58.png"/><Relationship Id="rId13" Type="http://schemas.openxmlformats.org/officeDocument/2006/relationships/image" Target="../media/image185.png"/><Relationship Id="rId35" Type="http://schemas.openxmlformats.org/officeDocument/2006/relationships/image" Target="../media/image34.png"/><Relationship Id="rId12" Type="http://schemas.openxmlformats.org/officeDocument/2006/relationships/image" Target="../media/image184.png"/><Relationship Id="rId34" Type="http://schemas.openxmlformats.org/officeDocument/2006/relationships/image" Target="../media/image214.png"/><Relationship Id="rId15" Type="http://schemas.openxmlformats.org/officeDocument/2006/relationships/image" Target="../media/image187.png"/><Relationship Id="rId14" Type="http://schemas.openxmlformats.org/officeDocument/2006/relationships/image" Target="../media/image186.png"/><Relationship Id="rId17" Type="http://schemas.openxmlformats.org/officeDocument/2006/relationships/image" Target="../media/image190.png"/><Relationship Id="rId16" Type="http://schemas.openxmlformats.org/officeDocument/2006/relationships/image" Target="../media/image189.png"/><Relationship Id="rId19" Type="http://schemas.openxmlformats.org/officeDocument/2006/relationships/image" Target="../media/image192.png"/><Relationship Id="rId18" Type="http://schemas.openxmlformats.org/officeDocument/2006/relationships/image" Target="../media/image191.png"/></Relationships>
</file>

<file path=ppt/slides/_rels/slide9.xml.rels><?xml version="1.0" encoding="UTF-8" standalone="yes"?><Relationships xmlns="http://schemas.openxmlformats.org/package/2006/relationships"><Relationship Id="rId20" Type="http://schemas.openxmlformats.org/officeDocument/2006/relationships/image" Target="../media/image80.png"/><Relationship Id="rId22" Type="http://schemas.openxmlformats.org/officeDocument/2006/relationships/image" Target="../media/image56.png"/><Relationship Id="rId21" Type="http://schemas.openxmlformats.org/officeDocument/2006/relationships/image" Target="../media/image58.png"/><Relationship Id="rId24" Type="http://schemas.openxmlformats.org/officeDocument/2006/relationships/image" Target="../media/image34.png"/><Relationship Id="rId23" Type="http://schemas.openxmlformats.org/officeDocument/2006/relationships/image" Target="../media/image2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6.png"/><Relationship Id="rId4" Type="http://schemas.openxmlformats.org/officeDocument/2006/relationships/image" Target="../media/image219.png"/><Relationship Id="rId9" Type="http://schemas.openxmlformats.org/officeDocument/2006/relationships/image" Target="../media/image221.png"/><Relationship Id="rId5" Type="http://schemas.openxmlformats.org/officeDocument/2006/relationships/image" Target="../media/image216.png"/><Relationship Id="rId6" Type="http://schemas.openxmlformats.org/officeDocument/2006/relationships/image" Target="../media/image220.png"/><Relationship Id="rId7" Type="http://schemas.openxmlformats.org/officeDocument/2006/relationships/image" Target="../media/image25.png"/><Relationship Id="rId8" Type="http://schemas.openxmlformats.org/officeDocument/2006/relationships/image" Target="../media/image230.png"/><Relationship Id="rId11" Type="http://schemas.openxmlformats.org/officeDocument/2006/relationships/image" Target="../media/image223.png"/><Relationship Id="rId10" Type="http://schemas.openxmlformats.org/officeDocument/2006/relationships/image" Target="../media/image62.png"/><Relationship Id="rId13" Type="http://schemas.openxmlformats.org/officeDocument/2006/relationships/image" Target="../media/image225.png"/><Relationship Id="rId12" Type="http://schemas.openxmlformats.org/officeDocument/2006/relationships/image" Target="../media/image226.png"/><Relationship Id="rId15" Type="http://schemas.openxmlformats.org/officeDocument/2006/relationships/image" Target="../media/image229.png"/><Relationship Id="rId14" Type="http://schemas.openxmlformats.org/officeDocument/2006/relationships/image" Target="../media/image227.png"/><Relationship Id="rId17" Type="http://schemas.openxmlformats.org/officeDocument/2006/relationships/image" Target="../media/image233.png"/><Relationship Id="rId16" Type="http://schemas.openxmlformats.org/officeDocument/2006/relationships/image" Target="../media/image232.png"/><Relationship Id="rId19" Type="http://schemas.openxmlformats.org/officeDocument/2006/relationships/image" Target="../media/image235.png"/><Relationship Id="rId18" Type="http://schemas.openxmlformats.org/officeDocument/2006/relationships/image" Target="../media/image2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" name="Google Shape;1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" name="Google Shape;1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15600" y="0"/>
            <a:ext cx="167640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" name="Google Shape;1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2000" y="3352800"/>
            <a:ext cx="27432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" name="Google Shape;19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44000" y="2286000"/>
            <a:ext cx="1524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" name="Google Shape;20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86000" y="33528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" name="Google Shape;21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3429000"/>
            <a:ext cx="571500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" name="Google Shape;22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162800" y="3424238"/>
            <a:ext cx="381000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" name="Google Shape;23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38400" y="5133975"/>
            <a:ext cx="476250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" name="Google Shape;24;p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657600" y="1028700"/>
            <a:ext cx="428625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" name="Google Shape;25;p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" name="Google Shape;26;p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562600" y="1652588"/>
            <a:ext cx="10668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" name="Google Shape;27;p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562600" y="1652588"/>
            <a:ext cx="10668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" name="Google Shape;28;p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867400" y="1957388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" name="Google Shape;29;p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562600" y="3938588"/>
            <a:ext cx="10668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" name="Google Shape;30;p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971925" y="5510213"/>
            <a:ext cx="11620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" name="Google Shape;31;p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286375" y="5586413"/>
            <a:ext cx="190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" name="Google Shape;32;p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457825" y="5510213"/>
            <a:ext cx="100012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" name="Google Shape;33;p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610350" y="5586413"/>
            <a:ext cx="190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" name="Google Shape;34;p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781800" y="5510213"/>
            <a:ext cx="14382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" name="Google Shape;35;p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1144250" y="6362700"/>
            <a:ext cx="74295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"/>
          <p:cNvSpPr/>
          <p:nvPr/>
        </p:nvSpPr>
        <p:spPr>
          <a:xfrm>
            <a:off x="1706880" y="3024188"/>
            <a:ext cx="877824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D3EE"/>
              </a:buClr>
              <a:buSzPts val="5400"/>
              <a:buFont typeface="Inter"/>
              <a:buNone/>
            </a:pPr>
            <a:r>
              <a:rPr b="1" i="0" lang="en-US" sz="5400" u="none" cap="none" strike="noStrike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AI in Healthcare</a:t>
            </a:r>
            <a:endParaRPr b="0" i="0" sz="5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1"/>
          <p:cNvSpPr/>
          <p:nvPr/>
        </p:nvSpPr>
        <p:spPr>
          <a:xfrm>
            <a:off x="2438400" y="4281488"/>
            <a:ext cx="7315200" cy="619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5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Inter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Exploring rapid advancement in FDA authorized medical devices, reliability challenges, growth trends, and evolving regulatory frameworks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1"/>
          <p:cNvSpPr/>
          <p:nvPr/>
        </p:nvSpPr>
        <p:spPr>
          <a:xfrm>
            <a:off x="4130040" y="5643563"/>
            <a:ext cx="84582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Diagnosis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1"/>
          <p:cNvSpPr/>
          <p:nvPr/>
        </p:nvSpPr>
        <p:spPr>
          <a:xfrm>
            <a:off x="5632133" y="5643563"/>
            <a:ext cx="65151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Insights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1"/>
          <p:cNvSpPr/>
          <p:nvPr/>
        </p:nvSpPr>
        <p:spPr>
          <a:xfrm>
            <a:off x="6912293" y="5643563"/>
            <a:ext cx="117729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Advancement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1"/>
          <p:cNvSpPr/>
          <p:nvPr/>
        </p:nvSpPr>
        <p:spPr>
          <a:xfrm>
            <a:off x="11334750" y="6362700"/>
            <a:ext cx="66294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Page 1/9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1"/>
          <p:cNvSpPr/>
          <p:nvPr/>
        </p:nvSpPr>
        <p:spPr>
          <a:xfrm>
            <a:off x="304800" y="6400800"/>
            <a:ext cx="232029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Inter"/>
              <a:buNone/>
            </a:pPr>
            <a:r>
              <a:rPr b="0" i="0" lang="en-US" sz="90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  <a:t>Medical AI Research Institute | 2025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" name="Google Shape;4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06000" y="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" name="Google Shape;50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91600" y="228600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" name="Google Shape;51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4000" y="426720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2" name="Google Shape;52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48000" y="152400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3" name="Google Shape;53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19200" y="3429000"/>
            <a:ext cx="571500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4" name="Google Shape;54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600700" y="381000"/>
            <a:ext cx="476250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" name="Google Shape;55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657600" y="1714500"/>
            <a:ext cx="428625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" name="Google Shape;56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905250" y="4791075"/>
            <a:ext cx="523875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7" name="Google Shape;57;p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81000" y="381000"/>
            <a:ext cx="11430000" cy="10209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8" name="Google Shape;58;p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81000" y="381000"/>
            <a:ext cx="11430000" cy="6399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" name="Google Shape;59;p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95375" y="1901130"/>
            <a:ext cx="428625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0" name="Google Shape;60;p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400800" y="1767780"/>
            <a:ext cx="54102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1" name="Google Shape;61;p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591300" y="195828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2" name="Google Shape;62;p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724650" y="2053530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3" name="Google Shape;63;p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400800" y="3406080"/>
            <a:ext cx="54102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4" name="Google Shape;64;p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591300" y="359658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5" name="Google Shape;65;p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724650" y="3691830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6" name="Google Shape;66;p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400800" y="4815780"/>
            <a:ext cx="54102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7" name="Google Shape;67;p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591300" y="500628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8" name="Google Shape;68;p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724650" y="5101530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9" name="Google Shape;69;p2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81000" y="6655061"/>
            <a:ext cx="11430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0" name="Google Shape;70;p2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481638" y="6683636"/>
            <a:ext cx="76200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"/>
          <p:cNvSpPr/>
          <p:nvPr/>
        </p:nvSpPr>
        <p:spPr>
          <a:xfrm>
            <a:off x="381000" y="381000"/>
            <a:ext cx="13716000" cy="639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59"/>
              <a:buFont typeface="Inter"/>
              <a:buNone/>
            </a:pPr>
            <a:r>
              <a:rPr b="1" i="0" lang="en-US" sz="3359" u="none" cap="none" strike="noStrike">
                <a:solidFill>
                  <a:srgbClr val="A9DEED"/>
                </a:solidFill>
                <a:latin typeface="Inter"/>
                <a:ea typeface="Inter"/>
                <a:cs typeface="Inter"/>
                <a:sym typeface="Inter"/>
              </a:rPr>
              <a:t>FDA-Authorized Devices Overview</a:t>
            </a:r>
            <a:endParaRPr b="0" i="0" sz="3359" u="none" cap="none" strike="noStrike">
              <a:solidFill>
                <a:srgbClr val="A9DEE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2"/>
          <p:cNvSpPr/>
          <p:nvPr/>
        </p:nvSpPr>
        <p:spPr>
          <a:xfrm>
            <a:off x="381000" y="1135261"/>
            <a:ext cx="11430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A5F3FC"/>
              </a:buClr>
              <a:buSzPts val="1350"/>
              <a:buFont typeface="Inter"/>
              <a:buNone/>
            </a:pPr>
            <a:r>
              <a:rPr b="0" i="0" lang="en-US" sz="1350" u="none" cap="none" strike="noStrike">
                <a:solidFill>
                  <a:srgbClr val="A5F3FC"/>
                </a:solidFill>
                <a:latin typeface="Inter"/>
                <a:ea typeface="Inter"/>
                <a:cs typeface="Inter"/>
                <a:sym typeface="Inter"/>
              </a:rPr>
              <a:t>Analysis of AI/ML systems approved by the FDA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2"/>
          <p:cNvSpPr/>
          <p:nvPr/>
        </p:nvSpPr>
        <p:spPr>
          <a:xfrm>
            <a:off x="781050" y="5863530"/>
            <a:ext cx="49149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Distribution of FDA-approved AI/ML devices by category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2"/>
          <p:cNvSpPr/>
          <p:nvPr/>
        </p:nvSpPr>
        <p:spPr>
          <a:xfrm>
            <a:off x="7200900" y="2026741"/>
            <a:ext cx="4423410" cy="3201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89"/>
              </a:lnSpc>
              <a:spcBef>
                <a:spcPts val="0"/>
              </a:spcBef>
              <a:spcAft>
                <a:spcPts val="0"/>
              </a:spcAft>
              <a:buClr>
                <a:srgbClr val="90E0EF"/>
              </a:buClr>
              <a:buSzPts val="1679"/>
              <a:buFont typeface="Inter"/>
              <a:buNone/>
            </a:pPr>
            <a:r>
              <a:rPr b="1" i="0" lang="en-US" sz="1679" u="none" cap="none" strike="noStrike">
                <a:solidFill>
                  <a:srgbClr val="90E0EF"/>
                </a:solidFill>
                <a:latin typeface="Inter"/>
                <a:ea typeface="Inter"/>
                <a:cs typeface="Inter"/>
                <a:sym typeface="Inter"/>
              </a:rPr>
              <a:t>690+ FDA-approved AI/ML systems</a:t>
            </a:r>
            <a:endParaRPr b="0" i="0" sz="16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2"/>
          <p:cNvSpPr/>
          <p:nvPr/>
        </p:nvSpPr>
        <p:spPr>
          <a:xfrm>
            <a:off x="7200900" y="2529780"/>
            <a:ext cx="441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Hundreds of AI-powered medical devices have received FDA authorization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2"/>
          <p:cNvSpPr/>
          <p:nvPr/>
        </p:nvSpPr>
        <p:spPr>
          <a:xfrm>
            <a:off x="7200900" y="3665041"/>
            <a:ext cx="5006340" cy="3201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89"/>
              </a:lnSpc>
              <a:spcBef>
                <a:spcPts val="0"/>
              </a:spcBef>
              <a:spcAft>
                <a:spcPts val="0"/>
              </a:spcAft>
              <a:buClr>
                <a:srgbClr val="90E0EF"/>
              </a:buClr>
              <a:buSzPts val="1679"/>
              <a:buFont typeface="Inter"/>
              <a:buNone/>
            </a:pPr>
            <a:r>
              <a:rPr b="1" i="0" lang="en-US" sz="1679" u="none" cap="none" strike="noStrike">
                <a:solidFill>
                  <a:srgbClr val="90E0EF"/>
                </a:solidFill>
                <a:latin typeface="Inter"/>
                <a:ea typeface="Inter"/>
                <a:cs typeface="Inter"/>
                <a:sym typeface="Inter"/>
              </a:rPr>
              <a:t>Radiology leads with ~75% of approvals</a:t>
            </a:r>
            <a:endParaRPr b="0" i="0" sz="16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"/>
          <p:cNvSpPr/>
          <p:nvPr/>
        </p:nvSpPr>
        <p:spPr>
          <a:xfrm>
            <a:off x="7200900" y="4168080"/>
            <a:ext cx="530352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Imaging pairs well with machine learning technology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2"/>
          <p:cNvSpPr/>
          <p:nvPr/>
        </p:nvSpPr>
        <p:spPr>
          <a:xfrm>
            <a:off x="7200900" y="5074741"/>
            <a:ext cx="3280410" cy="3201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89"/>
              </a:lnSpc>
              <a:spcBef>
                <a:spcPts val="0"/>
              </a:spcBef>
              <a:spcAft>
                <a:spcPts val="0"/>
              </a:spcAft>
              <a:buClr>
                <a:srgbClr val="90E0EF"/>
              </a:buClr>
              <a:buSzPts val="1679"/>
              <a:buFont typeface="Inter"/>
              <a:buNone/>
            </a:pPr>
            <a:r>
              <a:rPr b="1" i="0" lang="en-US" sz="1679" u="none" cap="none" strike="noStrike">
                <a:solidFill>
                  <a:srgbClr val="90E0EF"/>
                </a:solidFill>
                <a:latin typeface="Inter"/>
                <a:ea typeface="Inter"/>
                <a:cs typeface="Inter"/>
                <a:sym typeface="Inter"/>
              </a:rPr>
              <a:t>510(k) pathway dominates</a:t>
            </a:r>
            <a:endParaRPr b="0" i="0" sz="16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2"/>
          <p:cNvSpPr/>
          <p:nvPr/>
        </p:nvSpPr>
        <p:spPr>
          <a:xfrm>
            <a:off x="7200900" y="5577780"/>
            <a:ext cx="441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Most devices classified as "substantially equivalent" to previously approved tools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"/>
          <p:cNvSpPr/>
          <p:nvPr/>
        </p:nvSpPr>
        <p:spPr>
          <a:xfrm>
            <a:off x="571500" y="6626486"/>
            <a:ext cx="19659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Source: FDA data analysis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2"/>
          <p:cNvSpPr/>
          <p:nvPr/>
        </p:nvSpPr>
        <p:spPr>
          <a:xfrm>
            <a:off x="5672138" y="6626486"/>
            <a:ext cx="6972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Page 2/9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2"/>
          <p:cNvSpPr/>
          <p:nvPr/>
        </p:nvSpPr>
        <p:spPr>
          <a:xfrm>
            <a:off x="9525000" y="6636011"/>
            <a:ext cx="27432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1050"/>
              <a:buFont typeface="Inter"/>
              <a:buNone/>
            </a:pPr>
            <a:r>
              <a:rPr b="0" i="1" lang="en-US" sz="105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  <a:t>Medical AI Research Institute | 2025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2"/>
          <p:cNvSpPr/>
          <p:nvPr/>
        </p:nvSpPr>
        <p:spPr>
          <a:xfrm>
            <a:off x="3778650" y="4378388"/>
            <a:ext cx="596100" cy="834900"/>
          </a:xfrm>
          <a:prstGeom prst="roundRect">
            <a:avLst>
              <a:gd fmla="val 16667" name="adj"/>
            </a:avLst>
          </a:prstGeom>
          <a:solidFill>
            <a:srgbClr val="5D9AB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1" lang="en-US" sz="1200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25%</a:t>
            </a:r>
            <a:endParaRPr b="1">
              <a:highlight>
                <a:srgbClr val="4D8FAE"/>
              </a:highlight>
            </a:endParaRPr>
          </a:p>
        </p:txBody>
      </p:sp>
      <p:sp>
        <p:nvSpPr>
          <p:cNvPr id="84" name="Google Shape;84;p2"/>
          <p:cNvSpPr/>
          <p:nvPr/>
        </p:nvSpPr>
        <p:spPr>
          <a:xfrm>
            <a:off x="2140352" y="2708600"/>
            <a:ext cx="596100" cy="2504700"/>
          </a:xfrm>
          <a:prstGeom prst="roundRect">
            <a:avLst>
              <a:gd fmla="val 16667" name="adj"/>
            </a:avLst>
          </a:prstGeom>
          <a:solidFill>
            <a:srgbClr val="5D9B9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75%</a:t>
            </a:r>
            <a:endParaRPr b="1">
              <a:solidFill>
                <a:schemeClr val="dk1"/>
              </a:solidFill>
              <a:highlight>
                <a:srgbClr val="4D8FAE"/>
              </a:highlight>
            </a:endParaRPr>
          </a:p>
        </p:txBody>
      </p:sp>
      <p:sp>
        <p:nvSpPr>
          <p:cNvPr id="85" name="Google Shape;85;p2"/>
          <p:cNvSpPr/>
          <p:nvPr/>
        </p:nvSpPr>
        <p:spPr>
          <a:xfrm>
            <a:off x="3452100" y="5339564"/>
            <a:ext cx="132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lang="en-US" sz="1200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Other Categories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2"/>
          <p:cNvSpPr/>
          <p:nvPr/>
        </p:nvSpPr>
        <p:spPr>
          <a:xfrm>
            <a:off x="1775700" y="5290514"/>
            <a:ext cx="132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lang="en-US" sz="1200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Radiology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87" name="Google Shape;87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flipH="1" rot="10800000">
            <a:off x="1623000" y="5242270"/>
            <a:ext cx="3231026" cy="4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3" name="Google Shape;9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4" name="Google Shape;9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5" name="Google Shape;95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9200" y="6858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6" name="Google Shape;96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38400" y="54483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7" name="Google Shape;97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4800" y="979375"/>
            <a:ext cx="6096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8" name="Google Shape;98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4800" y="1146670"/>
            <a:ext cx="11582397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9" name="Google Shape;99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7200" y="129907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0" name="Google Shape;100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3400" y="137527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1" name="Google Shape;101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04800" y="2556370"/>
            <a:ext cx="5676900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2" name="Google Shape;102;p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95300" y="2746870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3" name="Google Shape;103;p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61988" y="2861170"/>
            <a:ext cx="20002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4" name="Google Shape;104;p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210300" y="2556370"/>
            <a:ext cx="5676900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5" name="Google Shape;105;p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400800" y="2746870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6" name="Google Shape;106;p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553200" y="2861170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7" name="Google Shape;107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04800" y="4632820"/>
            <a:ext cx="5676900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8" name="Google Shape;108;p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95300" y="4823320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9" name="Google Shape;109;p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19125" y="4937620"/>
            <a:ext cx="2857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0" name="Google Shape;110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210300" y="4632820"/>
            <a:ext cx="5676900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1" name="Google Shape;111;p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400800" y="4823320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2" name="Google Shape;112;p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524625" y="4937620"/>
            <a:ext cx="2857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3" name="Google Shape;113;p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04800" y="693420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4" name="Google Shape;114;p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04813" y="7019925"/>
            <a:ext cx="104775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5" name="Google Shape;115;p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210300" y="7048500"/>
            <a:ext cx="76200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"/>
          <p:cNvSpPr/>
          <p:nvPr/>
        </p:nvSpPr>
        <p:spPr>
          <a:xfrm>
            <a:off x="304800" y="304800"/>
            <a:ext cx="1389888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Inter"/>
              <a:buNone/>
            </a:pPr>
            <a:r>
              <a:rPr b="1" i="0" lang="en-US" sz="3000" u="none" cap="none" strike="noStrike">
                <a:solidFill>
                  <a:srgbClr val="BCF1FA"/>
                </a:solidFill>
                <a:latin typeface="Inter"/>
                <a:ea typeface="Inter"/>
                <a:cs typeface="Inter"/>
                <a:sym typeface="Inter"/>
              </a:rPr>
              <a:t>Reliability &amp; Generalizability Issues</a:t>
            </a:r>
            <a:endParaRPr b="0" i="0" sz="3000" u="none" cap="none" strike="noStrike">
              <a:solidFill>
                <a:srgbClr val="BCF1F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"/>
          <p:cNvSpPr/>
          <p:nvPr/>
        </p:nvSpPr>
        <p:spPr>
          <a:xfrm>
            <a:off x="1028700" y="865075"/>
            <a:ext cx="5463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A5F3FC"/>
              </a:buClr>
              <a:buSzPts val="1350"/>
              <a:buFont typeface="Inter"/>
              <a:buNone/>
            </a:pPr>
            <a:r>
              <a:rPr b="0" i="0" lang="en-US" sz="1350" u="none" cap="none" strike="noStrike">
                <a:solidFill>
                  <a:srgbClr val="A5F3FC"/>
                </a:solidFill>
                <a:latin typeface="Inter"/>
                <a:ea typeface="Inter"/>
                <a:cs typeface="Inter"/>
                <a:sym typeface="Inter"/>
              </a:rPr>
              <a:t>Findings from the 2025 JAMA Study on AI in Healthcare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"/>
          <p:cNvSpPr/>
          <p:nvPr/>
        </p:nvSpPr>
        <p:spPr>
          <a:xfrm>
            <a:off x="876300" y="1337170"/>
            <a:ext cx="1680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B6B"/>
              </a:buClr>
              <a:buSzPts val="1200"/>
              <a:buFont typeface="Inter"/>
              <a:buNone/>
            </a:pPr>
            <a:r>
              <a:rPr b="1" i="0" lang="en-US" sz="1200" u="none" cap="none" strike="noStrike">
                <a:solidFill>
                  <a:srgbClr val="FF6B6B"/>
                </a:solidFill>
                <a:latin typeface="Inter"/>
                <a:ea typeface="Inter"/>
                <a:cs typeface="Inter"/>
                <a:sym typeface="Inter"/>
              </a:rPr>
              <a:t>Key Study Findings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457200" y="1680070"/>
            <a:ext cx="112776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JAMA study revealed concerns about the reliability and generalizability of FDA-authorized AI medical devices, highlighting transparency gaps across diverse clinical settings.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"/>
          <p:cNvSpPr/>
          <p:nvPr/>
        </p:nvSpPr>
        <p:spPr>
          <a:xfrm>
            <a:off x="1219200" y="2746870"/>
            <a:ext cx="5486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Limited Transparency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3"/>
          <p:cNvSpPr/>
          <p:nvPr/>
        </p:nvSpPr>
        <p:spPr>
          <a:xfrm>
            <a:off x="1219200" y="3165970"/>
            <a:ext cx="45720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Insufficient disclosure of training datasets for FDA-approved AI devices, making it difficult to assess reliability and potential biases.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3"/>
          <p:cNvSpPr/>
          <p:nvPr/>
        </p:nvSpPr>
        <p:spPr>
          <a:xfrm>
            <a:off x="1219200" y="4023220"/>
            <a:ext cx="12231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6B6B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FF6B6B"/>
                </a:solidFill>
                <a:latin typeface="Inter"/>
                <a:ea typeface="Inter"/>
                <a:cs typeface="Inter"/>
                <a:sym typeface="Inter"/>
              </a:rPr>
              <a:t>Critical Concern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3"/>
          <p:cNvSpPr/>
          <p:nvPr/>
        </p:nvSpPr>
        <p:spPr>
          <a:xfrm>
            <a:off x="7124700" y="2746870"/>
            <a:ext cx="5486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Accuracy Drops in New Environments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3"/>
          <p:cNvSpPr/>
          <p:nvPr/>
        </p:nvSpPr>
        <p:spPr>
          <a:xfrm>
            <a:off x="7124700" y="3165970"/>
            <a:ext cx="45720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AI performance often declines significantly when deployed in new clinical settings with different patient populations.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3"/>
          <p:cNvSpPr/>
          <p:nvPr/>
        </p:nvSpPr>
        <p:spPr>
          <a:xfrm>
            <a:off x="7124700" y="3775570"/>
            <a:ext cx="14745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8E36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FF8E36"/>
                </a:solidFill>
                <a:latin typeface="Inter"/>
                <a:ea typeface="Inter"/>
                <a:cs typeface="Inter"/>
                <a:sym typeface="Inter"/>
              </a:rPr>
              <a:t>Environment Driven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3"/>
          <p:cNvSpPr/>
          <p:nvPr/>
        </p:nvSpPr>
        <p:spPr>
          <a:xfrm>
            <a:off x="1219200" y="4823320"/>
            <a:ext cx="5486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Few Demographic Breakdowns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1219200" y="5242420"/>
            <a:ext cx="45720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Rare reporting of performance metrics across different demographic groups, raising concerns about equitable AI deployment.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3"/>
          <p:cNvSpPr/>
          <p:nvPr/>
        </p:nvSpPr>
        <p:spPr>
          <a:xfrm>
            <a:off x="1219200" y="6099670"/>
            <a:ext cx="11886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D997F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4D997F"/>
                </a:solidFill>
                <a:latin typeface="Inter"/>
                <a:ea typeface="Inter"/>
                <a:cs typeface="Inter"/>
                <a:sym typeface="Inter"/>
              </a:rPr>
              <a:t>Ethical Concern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3"/>
          <p:cNvSpPr/>
          <p:nvPr/>
        </p:nvSpPr>
        <p:spPr>
          <a:xfrm>
            <a:off x="7124700" y="4823320"/>
            <a:ext cx="5486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Bias &amp; Inconsistent Results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"/>
          <p:cNvSpPr/>
          <p:nvPr/>
        </p:nvSpPr>
        <p:spPr>
          <a:xfrm>
            <a:off x="7124700" y="5242420"/>
            <a:ext cx="45720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Risk of algorithmic bias and inconsistent performance outcomes when AI systems are adapted for different hospital populations.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"/>
          <p:cNvSpPr/>
          <p:nvPr/>
        </p:nvSpPr>
        <p:spPr>
          <a:xfrm>
            <a:off x="7124700" y="6099670"/>
            <a:ext cx="16344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9A5DF5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9A5DF5"/>
                </a:solidFill>
                <a:latin typeface="Inter"/>
                <a:ea typeface="Inter"/>
                <a:cs typeface="Inter"/>
                <a:sym typeface="Inter"/>
              </a:rPr>
              <a:t>System Integrity Risk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3"/>
          <p:cNvSpPr/>
          <p:nvPr/>
        </p:nvSpPr>
        <p:spPr>
          <a:xfrm>
            <a:off x="685800" y="6690220"/>
            <a:ext cx="34863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Source: 2025 JAMA Study on AI in Healthcare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6400800" y="6690220"/>
            <a:ext cx="6972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Page 3/9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3"/>
          <p:cNvSpPr/>
          <p:nvPr/>
        </p:nvSpPr>
        <p:spPr>
          <a:xfrm>
            <a:off x="9601200" y="6699745"/>
            <a:ext cx="27432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1050"/>
              <a:buFont typeface="Inter"/>
              <a:buNone/>
            </a:pPr>
            <a:r>
              <a:rPr b="0" i="1" lang="en-US" sz="105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  <a:t>Medical AI Research Institute | 2025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5" name="Google Shape;135;p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97567" y="6684202"/>
            <a:ext cx="114300" cy="1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1" name="Google Shape;14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495408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2" name="Google Shape;14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495408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3" name="Google Shape;14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9200" y="2605175"/>
            <a:ext cx="571500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4" name="Google Shape;144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00700" y="381000"/>
            <a:ext cx="476250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5" name="Google Shape;145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57600" y="2033675"/>
            <a:ext cx="428625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6" name="Google Shape;146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05250" y="4791075"/>
            <a:ext cx="523875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7" name="Google Shape;147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81000" y="1143000"/>
            <a:ext cx="6096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8" name="Google Shape;148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92625" y="1166825"/>
            <a:ext cx="685800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9" name="Google Shape;149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383125" y="1309700"/>
            <a:ext cx="647700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0" name="Google Shape;150;p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80988" y="2114638"/>
            <a:ext cx="4772024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1" name="Google Shape;151;p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33387" y="2324188"/>
            <a:ext cx="5143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2" name="Google Shape;152;p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47687" y="2438488"/>
            <a:ext cx="2857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3" name="Google Shape;153;p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81000" y="4717492"/>
            <a:ext cx="36829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4" name="Google Shape;154;p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33400" y="4869892"/>
            <a:ext cx="40005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5" name="Google Shape;155;p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47700" y="4984192"/>
            <a:ext cx="1714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6" name="Google Shape;156;p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254401" y="4717492"/>
            <a:ext cx="3683051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7" name="Google Shape;157;p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406801" y="4869892"/>
            <a:ext cx="371475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8" name="Google Shape;158;p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521101" y="4984192"/>
            <a:ext cx="1428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9" name="Google Shape;159;p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8127950" y="4717492"/>
            <a:ext cx="36829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0" name="Google Shape;160;p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8280350" y="4869892"/>
            <a:ext cx="447675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1" name="Google Shape;161;p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8394650" y="4984192"/>
            <a:ext cx="2190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2" name="Google Shape;162;p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381000" y="6089092"/>
            <a:ext cx="25717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3" name="Google Shape;163;p4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57200" y="6165292"/>
            <a:ext cx="104775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4" name="Google Shape;164;p4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5710238" y="6193867"/>
            <a:ext cx="76200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4"/>
          <p:cNvSpPr/>
          <p:nvPr/>
        </p:nvSpPr>
        <p:spPr>
          <a:xfrm>
            <a:off x="381000" y="381000"/>
            <a:ext cx="11430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Inter"/>
              <a:buNone/>
            </a:pPr>
            <a:r>
              <a:rPr b="1" i="0" lang="en-US" sz="3000" u="none" cap="none" strike="noStrike">
                <a:solidFill>
                  <a:srgbClr val="96E5F6"/>
                </a:solidFill>
                <a:latin typeface="Inter"/>
                <a:ea typeface="Inter"/>
                <a:cs typeface="Inter"/>
                <a:sym typeface="Inter"/>
              </a:rPr>
              <a:t>Industry Growth Trends</a:t>
            </a:r>
            <a:endParaRPr b="0" i="0" sz="3000" u="none" cap="none" strike="noStrike">
              <a:solidFill>
                <a:srgbClr val="96E5F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4"/>
          <p:cNvSpPr/>
          <p:nvPr/>
        </p:nvSpPr>
        <p:spPr>
          <a:xfrm>
            <a:off x="1104900" y="1028700"/>
            <a:ext cx="473202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A5F3FC"/>
              </a:buClr>
              <a:buSzPts val="1350"/>
              <a:buFont typeface="Inter"/>
              <a:buNone/>
            </a:pPr>
            <a:r>
              <a:rPr b="0" i="0" lang="en-US" sz="1350" u="none" cap="none" strike="noStrike">
                <a:solidFill>
                  <a:srgbClr val="A5F3FC"/>
                </a:solidFill>
                <a:latin typeface="Inter"/>
                <a:ea typeface="Inter"/>
                <a:cs typeface="Inter"/>
                <a:sym typeface="Inter"/>
              </a:rPr>
              <a:t>Analysis of AI device approvals from 2022-2024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4"/>
          <p:cNvSpPr/>
          <p:nvPr/>
        </p:nvSpPr>
        <p:spPr>
          <a:xfrm>
            <a:off x="1200138" y="2267038"/>
            <a:ext cx="38004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A5F3FC"/>
              </a:buClr>
              <a:buSzPts val="1500"/>
              <a:buFont typeface="Inter"/>
              <a:buNone/>
            </a:pPr>
            <a:r>
              <a:rPr b="0" i="0" lang="en-US" sz="1500" u="none" cap="none" strike="noStrike">
                <a:solidFill>
                  <a:srgbClr val="A5F3FC"/>
                </a:solidFill>
                <a:latin typeface="Inter"/>
                <a:ea typeface="Inter"/>
                <a:cs typeface="Inter"/>
                <a:sym typeface="Inter"/>
              </a:rPr>
              <a:t>Industry Growth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4"/>
          <p:cNvSpPr/>
          <p:nvPr/>
        </p:nvSpPr>
        <p:spPr>
          <a:xfrm>
            <a:off x="1200138" y="2552788"/>
            <a:ext cx="1062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B7FF"/>
              </a:buClr>
              <a:buSzPts val="2700"/>
              <a:buFont typeface="Inter"/>
              <a:buNone/>
            </a:pPr>
            <a:r>
              <a:rPr b="1" i="0" lang="en-US" sz="2700" u="none" cap="none" strike="noStrike">
                <a:solidFill>
                  <a:srgbClr val="00B7FF"/>
                </a:solidFill>
                <a:latin typeface="Inter"/>
                <a:ea typeface="Inter"/>
                <a:cs typeface="Inter"/>
                <a:sym typeface="Inter"/>
              </a:rPr>
              <a:t>60% 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4"/>
          <p:cNvSpPr/>
          <p:nvPr/>
        </p:nvSpPr>
        <p:spPr>
          <a:xfrm>
            <a:off x="2162163" y="2705188"/>
            <a:ext cx="3406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CFFAFE"/>
              </a:buClr>
              <a:buSzPts val="1500"/>
              <a:buFont typeface="Inter"/>
              <a:buNone/>
            </a:pPr>
            <a:r>
              <a:rPr b="0" i="0" lang="en-US" sz="1500" u="none" cap="none" strike="noStrike">
                <a:solidFill>
                  <a:srgbClr val="CFFAFE"/>
                </a:solidFill>
                <a:latin typeface="Inter"/>
                <a:ea typeface="Inter"/>
                <a:cs typeface="Inter"/>
                <a:sym typeface="Inter"/>
              </a:rPr>
              <a:t>increase in AI device approvals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4"/>
          <p:cNvSpPr/>
          <p:nvPr/>
        </p:nvSpPr>
        <p:spPr>
          <a:xfrm>
            <a:off x="1047750" y="4946092"/>
            <a:ext cx="28347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Workforce Shortages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4"/>
          <p:cNvSpPr/>
          <p:nvPr/>
        </p:nvSpPr>
        <p:spPr>
          <a:xfrm>
            <a:off x="990600" y="5479492"/>
            <a:ext cx="292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Hospitals seek AI solutions for staffing challenges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4"/>
          <p:cNvSpPr/>
          <p:nvPr/>
        </p:nvSpPr>
        <p:spPr>
          <a:xfrm>
            <a:off x="4892576" y="4946092"/>
            <a:ext cx="2697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Diagnostic Backlogs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4"/>
          <p:cNvSpPr/>
          <p:nvPr/>
        </p:nvSpPr>
        <p:spPr>
          <a:xfrm>
            <a:off x="4864001" y="5479492"/>
            <a:ext cx="3505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AI adopted to reduce diagnostic delays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4"/>
          <p:cNvSpPr/>
          <p:nvPr/>
        </p:nvSpPr>
        <p:spPr>
          <a:xfrm>
            <a:off x="8842325" y="4946092"/>
            <a:ext cx="2366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Rising Investment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4"/>
          <p:cNvSpPr/>
          <p:nvPr/>
        </p:nvSpPr>
        <p:spPr>
          <a:xfrm>
            <a:off x="8737550" y="5479492"/>
            <a:ext cx="292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Increased funding from startups and MedTech companies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4"/>
          <p:cNvSpPr/>
          <p:nvPr/>
        </p:nvSpPr>
        <p:spPr>
          <a:xfrm>
            <a:off x="714375" y="6136717"/>
            <a:ext cx="23433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Source: MedTech Dive analysis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4"/>
          <p:cNvSpPr/>
          <p:nvPr/>
        </p:nvSpPr>
        <p:spPr>
          <a:xfrm>
            <a:off x="5900738" y="6136717"/>
            <a:ext cx="6972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Page 4/9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4"/>
          <p:cNvSpPr/>
          <p:nvPr/>
        </p:nvSpPr>
        <p:spPr>
          <a:xfrm>
            <a:off x="9525000" y="6146242"/>
            <a:ext cx="27432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1050"/>
              <a:buFont typeface="Inter"/>
              <a:buNone/>
            </a:pPr>
            <a:r>
              <a:rPr b="0" i="1" lang="en-US" sz="105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  <a:t>Medical AI Research Institute | 2025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79" name="Google Shape;179;p4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561975" y="6165311"/>
            <a:ext cx="114300" cy="1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5" name="Google Shape;18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6" name="Google Shape;18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7" name="Google Shape;187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9200" y="6858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8" name="Google Shape;188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38400" y="4525481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9" name="Google Shape;189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1000" y="1143000"/>
            <a:ext cx="6096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0" name="Google Shape;190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1000" y="1447800"/>
            <a:ext cx="56007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1" name="Google Shape;191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1500" y="1638300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2" name="Google Shape;192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23900" y="1752600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3" name="Google Shape;193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10300" y="1447800"/>
            <a:ext cx="56007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4" name="Google Shape;194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00800" y="1638300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5" name="Google Shape;195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567488" y="1752600"/>
            <a:ext cx="20002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6" name="Google Shape;196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1000" y="3009900"/>
            <a:ext cx="56007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7" name="Google Shape;197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1500" y="3200400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8" name="Google Shape;198;p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95325" y="3314700"/>
            <a:ext cx="2857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9" name="Google Shape;199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10300" y="3009900"/>
            <a:ext cx="56007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0" name="Google Shape;200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00800" y="3200400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1" name="Google Shape;201;p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553200" y="3314700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2" name="Google Shape;202;p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809750" y="5184244"/>
            <a:ext cx="8572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3" name="Google Shape;203;p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238500" y="4898494"/>
            <a:ext cx="381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4" name="Google Shape;204;p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096000" y="4898494"/>
            <a:ext cx="381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5" name="Google Shape;205;p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001000" y="4898494"/>
            <a:ext cx="381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6" name="Google Shape;206;p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44702" y="4802140"/>
            <a:ext cx="11702599" cy="16569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7" name="Google Shape;207;p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66170" y="4802140"/>
            <a:ext cx="1634232" cy="901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8" name="Google Shape;208;p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162464" y="4925586"/>
            <a:ext cx="132131" cy="1421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9" name="Google Shape;209;p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186057" y="4802140"/>
            <a:ext cx="1537616" cy="901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0" name="Google Shape;210;p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876685" y="4925586"/>
            <a:ext cx="191777" cy="1421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1" name="Google Shape;211;p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0191599" y="4802140"/>
            <a:ext cx="1634229" cy="901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2" name="Google Shape;212;p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0888064" y="4925586"/>
            <a:ext cx="150851" cy="1421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3" name="Google Shape;213;p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44702" y="5519564"/>
            <a:ext cx="1671118" cy="9395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4" name="Google Shape;214;p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021482" y="5648171"/>
            <a:ext cx="211733" cy="1481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5" name="Google Shape;215;p5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145567" y="5519564"/>
            <a:ext cx="1570416" cy="9395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6" name="Google Shape;216;p5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4851307" y="5648171"/>
            <a:ext cx="195857" cy="1481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7" name="Google Shape;217;p5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0276181" y="5519564"/>
            <a:ext cx="1671118" cy="9395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8" name="Google Shape;218;p5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0977854" y="5648171"/>
            <a:ext cx="173514" cy="1481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9" name="Google Shape;219;p5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381000" y="6620981"/>
            <a:ext cx="25717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0" name="Google Shape;220;p5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457200" y="6697181"/>
            <a:ext cx="104775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1" name="Google Shape;221;p5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5734050" y="6725756"/>
            <a:ext cx="76200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5"/>
          <p:cNvSpPr/>
          <p:nvPr/>
        </p:nvSpPr>
        <p:spPr>
          <a:xfrm>
            <a:off x="381000" y="381000"/>
            <a:ext cx="11430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Inter"/>
              <a:buNone/>
            </a:pPr>
            <a:r>
              <a:rPr b="1" i="0" lang="en-US" sz="3000" u="none" cap="none" strike="noStrike">
                <a:solidFill>
                  <a:srgbClr val="96E5F6"/>
                </a:solidFill>
                <a:latin typeface="Inter"/>
                <a:ea typeface="Inter"/>
                <a:cs typeface="Inter"/>
                <a:sym typeface="Inter"/>
              </a:rPr>
              <a:t>Regulatory Challenges</a:t>
            </a:r>
            <a:endParaRPr b="0" i="0" sz="3000" u="none" cap="none" strike="noStrike">
              <a:solidFill>
                <a:srgbClr val="96E5F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5"/>
          <p:cNvSpPr/>
          <p:nvPr/>
        </p:nvSpPr>
        <p:spPr>
          <a:xfrm>
            <a:off x="1104900" y="1028700"/>
            <a:ext cx="421767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A5F3FC"/>
              </a:buClr>
              <a:buSzPts val="1350"/>
              <a:buFont typeface="Inter"/>
              <a:buNone/>
            </a:pPr>
            <a:r>
              <a:rPr b="0" i="0" lang="en-US" sz="1350" u="none" cap="none" strike="noStrike">
                <a:solidFill>
                  <a:srgbClr val="A5F3FC"/>
                </a:solidFill>
                <a:latin typeface="Inter"/>
                <a:ea typeface="Inter"/>
                <a:cs typeface="Inter"/>
                <a:sym typeface="Inter"/>
              </a:rPr>
              <a:t>Key issues in regulating AI medical devices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5"/>
          <p:cNvSpPr/>
          <p:nvPr/>
        </p:nvSpPr>
        <p:spPr>
          <a:xfrm>
            <a:off x="1295400" y="1638300"/>
            <a:ext cx="53949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Adaptive AI Behavior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5"/>
          <p:cNvSpPr/>
          <p:nvPr/>
        </p:nvSpPr>
        <p:spPr>
          <a:xfrm>
            <a:off x="1295400" y="2095500"/>
            <a:ext cx="4495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AI systems can change behavior over time, making regulation difficult as accuracy may shift after deployment.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5"/>
          <p:cNvSpPr/>
          <p:nvPr/>
        </p:nvSpPr>
        <p:spPr>
          <a:xfrm>
            <a:off x="7124700" y="1638300"/>
            <a:ext cx="53949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Proprietary Training Data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5"/>
          <p:cNvSpPr/>
          <p:nvPr/>
        </p:nvSpPr>
        <p:spPr>
          <a:xfrm>
            <a:off x="7124700" y="2095500"/>
            <a:ext cx="4495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Training data is often confidential or undisclosed, limiting transparency and validation of AI systems.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5"/>
          <p:cNvSpPr/>
          <p:nvPr/>
        </p:nvSpPr>
        <p:spPr>
          <a:xfrm>
            <a:off x="1295400" y="3200400"/>
            <a:ext cx="53949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Patient-Data Privacy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5"/>
          <p:cNvSpPr/>
          <p:nvPr/>
        </p:nvSpPr>
        <p:spPr>
          <a:xfrm>
            <a:off x="1295400" y="3657600"/>
            <a:ext cx="4495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Use of patient data for training raises privacy concerns and regulatory challenges.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5"/>
          <p:cNvSpPr/>
          <p:nvPr/>
        </p:nvSpPr>
        <p:spPr>
          <a:xfrm>
            <a:off x="7124700" y="3200400"/>
            <a:ext cx="53949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Post-Market Monitoring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5"/>
          <p:cNvSpPr/>
          <p:nvPr/>
        </p:nvSpPr>
        <p:spPr>
          <a:xfrm>
            <a:off x="7124700" y="3657600"/>
            <a:ext cx="4495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Need for continuous monitoring of AI performance in real-world settings.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5"/>
          <p:cNvSpPr/>
          <p:nvPr/>
        </p:nvSpPr>
        <p:spPr>
          <a:xfrm>
            <a:off x="381000" y="4479394"/>
            <a:ext cx="11430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350"/>
              <a:buFont typeface="Inter"/>
              <a:buNone/>
            </a:pPr>
            <a:r>
              <a:rPr b="0" i="0" lang="en-US" sz="13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Regulatory Framework Evolution Path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5"/>
          <p:cNvSpPr/>
          <p:nvPr/>
        </p:nvSpPr>
        <p:spPr>
          <a:xfrm>
            <a:off x="387986" y="5139261"/>
            <a:ext cx="16131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Pre-Market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5"/>
          <p:cNvSpPr/>
          <p:nvPr/>
        </p:nvSpPr>
        <p:spPr>
          <a:xfrm>
            <a:off x="476250" y="5319335"/>
            <a:ext cx="1368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Inter"/>
              <a:buNone/>
            </a:pPr>
            <a:r>
              <a:rPr b="0" i="0" lang="en-US" sz="90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  <a:t>FDA</a:t>
            </a:r>
            <a:br>
              <a:rPr b="0" i="0" lang="en-US" sz="90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-US" sz="90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  <a:t>Review Process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5"/>
          <p:cNvSpPr/>
          <p:nvPr/>
        </p:nvSpPr>
        <p:spPr>
          <a:xfrm>
            <a:off x="4168620" y="5139261"/>
            <a:ext cx="15900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Patient Care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5"/>
          <p:cNvSpPr/>
          <p:nvPr/>
        </p:nvSpPr>
        <p:spPr>
          <a:xfrm>
            <a:off x="4286250" y="5319335"/>
            <a:ext cx="13374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Inter"/>
              <a:buNone/>
            </a:pPr>
            <a:r>
              <a:rPr b="0" i="0" lang="en-US" sz="90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  <a:t>Institutional</a:t>
            </a:r>
            <a:br>
              <a:rPr b="0" i="0" lang="en-US" sz="90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-US" sz="90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  <a:t>Protocol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5"/>
          <p:cNvSpPr/>
          <p:nvPr/>
        </p:nvSpPr>
        <p:spPr>
          <a:xfrm>
            <a:off x="10190903" y="5139261"/>
            <a:ext cx="16131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Clinical Team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5"/>
          <p:cNvSpPr/>
          <p:nvPr/>
        </p:nvSpPr>
        <p:spPr>
          <a:xfrm>
            <a:off x="10347042" y="5319335"/>
            <a:ext cx="1368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Inter"/>
              <a:buNone/>
            </a:pPr>
            <a:r>
              <a:rPr b="0" i="0" lang="en-US" sz="90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  <a:t>Doctor's</a:t>
            </a:r>
            <a:br>
              <a:rPr b="0" i="0" lang="en-US" sz="90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-US" sz="90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  <a:t>Decision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5"/>
          <p:cNvSpPr/>
          <p:nvPr/>
        </p:nvSpPr>
        <p:spPr>
          <a:xfrm>
            <a:off x="268265" y="5870824"/>
            <a:ext cx="16476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Documentation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5"/>
          <p:cNvSpPr/>
          <p:nvPr/>
        </p:nvSpPr>
        <p:spPr>
          <a:xfrm>
            <a:off x="357430" y="6058508"/>
            <a:ext cx="13983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Inter"/>
              <a:buNone/>
            </a:pPr>
            <a:r>
              <a:rPr b="0" i="0" lang="en-US" sz="90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  <a:t>Patient Data</a:t>
            </a:r>
            <a:br>
              <a:rPr b="0" i="0" lang="en-US" sz="90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-US" sz="90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  <a:t>Management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5"/>
          <p:cNvSpPr/>
          <p:nvPr/>
        </p:nvSpPr>
        <p:spPr>
          <a:xfrm>
            <a:off x="4128205" y="5870824"/>
            <a:ext cx="16233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System Performance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5"/>
          <p:cNvSpPr/>
          <p:nvPr/>
        </p:nvSpPr>
        <p:spPr>
          <a:xfrm>
            <a:off x="4247986" y="6058508"/>
            <a:ext cx="13659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Inter"/>
              <a:buNone/>
            </a:pPr>
            <a:r>
              <a:rPr b="0" i="0" lang="en-US" sz="90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  <a:t>Machine Learning</a:t>
            </a:r>
            <a:br>
              <a:rPr b="0" i="0" lang="en-US" sz="90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-US" sz="90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  <a:t>Standards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5"/>
          <p:cNvSpPr/>
          <p:nvPr/>
        </p:nvSpPr>
        <p:spPr>
          <a:xfrm>
            <a:off x="10276248" y="5870824"/>
            <a:ext cx="16476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Ongoing Monitoring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5"/>
          <p:cNvSpPr/>
          <p:nvPr/>
        </p:nvSpPr>
        <p:spPr>
          <a:xfrm>
            <a:off x="10436169" y="6058508"/>
            <a:ext cx="13983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Inter"/>
              <a:buNone/>
            </a:pPr>
            <a:r>
              <a:rPr b="0" i="0" lang="en-US" sz="90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  <a:t>Data Collection</a:t>
            </a:r>
            <a:br>
              <a:rPr b="0" i="0" lang="en-US" sz="90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-US" sz="90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  <a:t>Feedback Loops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5"/>
          <p:cNvSpPr/>
          <p:nvPr/>
        </p:nvSpPr>
        <p:spPr>
          <a:xfrm>
            <a:off x="695325" y="6625206"/>
            <a:ext cx="23889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Source: FDA regulatory analysis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5"/>
          <p:cNvSpPr/>
          <p:nvPr/>
        </p:nvSpPr>
        <p:spPr>
          <a:xfrm>
            <a:off x="5924550" y="6668606"/>
            <a:ext cx="685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Page 5/9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5"/>
          <p:cNvSpPr/>
          <p:nvPr/>
        </p:nvSpPr>
        <p:spPr>
          <a:xfrm>
            <a:off x="9525000" y="6678131"/>
            <a:ext cx="27432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1050"/>
              <a:buFont typeface="Inter"/>
              <a:buNone/>
            </a:pPr>
            <a:r>
              <a:rPr b="0" i="1" lang="en-US" sz="105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  <a:t>Medical AI Research Institute | 2025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48" name="Google Shape;248;p5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561975" y="6653786"/>
            <a:ext cx="114300" cy="1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4" name="Google Shape;25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5" name="Google Shape;25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6" name="Google Shape;256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00" y="342900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7" name="Google Shape;257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96500" y="5219700"/>
            <a:ext cx="2667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8" name="Google Shape;258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1000" y="1143000"/>
            <a:ext cx="6096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9" name="Google Shape;259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1000" y="1524000"/>
            <a:ext cx="5562600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0" name="Google Shape;260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7700" y="17907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1" name="Google Shape;261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04863" y="1924050"/>
            <a:ext cx="2571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2" name="Google Shape;262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24000" y="2647950"/>
            <a:ext cx="1714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3" name="Google Shape;263;p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409700" y="2924175"/>
            <a:ext cx="42672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4" name="Google Shape;264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48400" y="1524000"/>
            <a:ext cx="5562600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5" name="Google Shape;265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515100" y="17907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6" name="Google Shape;266;p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672263" y="1924050"/>
            <a:ext cx="2571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7" name="Google Shape;267;p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391400" y="2990850"/>
            <a:ext cx="11430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8" name="Google Shape;268;p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277100" y="3267075"/>
            <a:ext cx="42672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9" name="Google Shape;269;p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81000" y="4219575"/>
            <a:ext cx="5562600" cy="204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0" name="Google Shape;270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7700" y="4486275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1" name="Google Shape;271;p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819150" y="4619625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2" name="Google Shape;272;p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524000" y="5343525"/>
            <a:ext cx="1714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3" name="Google Shape;273;p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409700" y="5619750"/>
            <a:ext cx="42672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4" name="Google Shape;274;p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248400" y="4219575"/>
            <a:ext cx="5562600" cy="204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5" name="Google Shape;275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515100" y="4486275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6" name="Google Shape;276;p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686550" y="4619625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7" name="Google Shape;277;p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391400" y="5343525"/>
            <a:ext cx="1714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8" name="Google Shape;278;p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277100" y="5619750"/>
            <a:ext cx="42672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9" name="Google Shape;279;p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381000" y="6496050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0" name="Google Shape;280;p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57200" y="6572250"/>
            <a:ext cx="1333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1" name="Google Shape;281;p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453312" y="6600825"/>
            <a:ext cx="76200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6"/>
          <p:cNvSpPr/>
          <p:nvPr/>
        </p:nvSpPr>
        <p:spPr>
          <a:xfrm>
            <a:off x="381000" y="381000"/>
            <a:ext cx="11430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Inter"/>
              <a:buNone/>
            </a:pPr>
            <a:r>
              <a:rPr b="1" i="0" lang="en-US" sz="3000" u="none" cap="none" strike="noStrike">
                <a:solidFill>
                  <a:srgbClr val="96E5F0"/>
                </a:solidFill>
                <a:latin typeface="Inter"/>
                <a:ea typeface="Inter"/>
                <a:cs typeface="Inter"/>
                <a:sym typeface="Inter"/>
              </a:rPr>
              <a:t>Case Studies</a:t>
            </a:r>
            <a:endParaRPr b="0" i="0" sz="3000" u="none" cap="none" strike="noStrike">
              <a:solidFill>
                <a:srgbClr val="96E5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6"/>
          <p:cNvSpPr/>
          <p:nvPr/>
        </p:nvSpPr>
        <p:spPr>
          <a:xfrm>
            <a:off x="1104900" y="1028700"/>
            <a:ext cx="394335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A5F3FC"/>
              </a:buClr>
              <a:buSzPts val="1350"/>
              <a:buFont typeface="Inter"/>
              <a:buNone/>
            </a:pPr>
            <a:r>
              <a:rPr b="0" i="0" lang="en-US" sz="1350" u="none" cap="none" strike="noStrike">
                <a:solidFill>
                  <a:srgbClr val="A5F3FC"/>
                </a:solidFill>
                <a:latin typeface="Inter"/>
                <a:ea typeface="Inter"/>
                <a:cs typeface="Inter"/>
                <a:sym typeface="Inter"/>
              </a:rPr>
              <a:t>Examples of FDA-authorized AI systems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6"/>
          <p:cNvSpPr/>
          <p:nvPr/>
        </p:nvSpPr>
        <p:spPr>
          <a:xfrm>
            <a:off x="1409700" y="1790700"/>
            <a:ext cx="51206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Viz.ai Stroke Detection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6"/>
          <p:cNvSpPr/>
          <p:nvPr/>
        </p:nvSpPr>
        <p:spPr>
          <a:xfrm>
            <a:off x="1409700" y="2209800"/>
            <a:ext cx="5120640" cy="247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Real-time CT-based stroke triage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6"/>
          <p:cNvSpPr/>
          <p:nvPr/>
        </p:nvSpPr>
        <p:spPr>
          <a:xfrm>
            <a:off x="1771650" y="2571750"/>
            <a:ext cx="19431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CE5FF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8CE5FF"/>
                </a:solidFill>
                <a:latin typeface="Inter"/>
                <a:ea typeface="Inter"/>
                <a:cs typeface="Inter"/>
                <a:sym typeface="Inter"/>
              </a:rPr>
              <a:t>Emergency Triage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6"/>
          <p:cNvSpPr/>
          <p:nvPr/>
        </p:nvSpPr>
        <p:spPr>
          <a:xfrm>
            <a:off x="1524000" y="2924175"/>
            <a:ext cx="4267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1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"Accelerated stroke treatment decisions for critical time-sensitive interventions"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6"/>
          <p:cNvSpPr/>
          <p:nvPr/>
        </p:nvSpPr>
        <p:spPr>
          <a:xfrm>
            <a:off x="7277100" y="1790700"/>
            <a:ext cx="4267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IDx-DR - Iowa Preclinical Diabetes Detection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6"/>
          <p:cNvSpPr/>
          <p:nvPr/>
        </p:nvSpPr>
        <p:spPr>
          <a:xfrm>
            <a:off x="7277100" y="2552700"/>
            <a:ext cx="5120640" cy="247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Autonomous diabetic retinopathy diagnostic tool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6"/>
          <p:cNvSpPr/>
          <p:nvPr/>
        </p:nvSpPr>
        <p:spPr>
          <a:xfrm>
            <a:off x="7581900" y="2914650"/>
            <a:ext cx="166878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CE5FF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8CE5FF"/>
                </a:solidFill>
                <a:latin typeface="Inter"/>
                <a:ea typeface="Inter"/>
                <a:cs typeface="Inter"/>
                <a:sym typeface="Inter"/>
              </a:rPr>
              <a:t>Ophthalmology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6"/>
          <p:cNvSpPr/>
          <p:nvPr/>
        </p:nvSpPr>
        <p:spPr>
          <a:xfrm>
            <a:off x="7391400" y="3267075"/>
            <a:ext cx="4267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1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"Early detection without requiring specialist expertise or office visits"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6"/>
          <p:cNvSpPr/>
          <p:nvPr/>
        </p:nvSpPr>
        <p:spPr>
          <a:xfrm>
            <a:off x="1409700" y="4486275"/>
            <a:ext cx="51206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HeartFlow FFR-CT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6"/>
          <p:cNvSpPr/>
          <p:nvPr/>
        </p:nvSpPr>
        <p:spPr>
          <a:xfrm>
            <a:off x="1409700" y="4905375"/>
            <a:ext cx="5120640" cy="247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3D cardiac modeling from CT scans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6"/>
          <p:cNvSpPr/>
          <p:nvPr/>
        </p:nvSpPr>
        <p:spPr>
          <a:xfrm>
            <a:off x="1771650" y="5267325"/>
            <a:ext cx="140589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CE5FF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8CE5FF"/>
                </a:solidFill>
                <a:latin typeface="Inter"/>
                <a:ea typeface="Inter"/>
                <a:cs typeface="Inter"/>
                <a:sym typeface="Inter"/>
              </a:rPr>
              <a:t>Cardiology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6"/>
          <p:cNvSpPr/>
          <p:nvPr/>
        </p:nvSpPr>
        <p:spPr>
          <a:xfrm>
            <a:off x="1524000" y="5619750"/>
            <a:ext cx="4267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1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"Non-invasive coronary artery assessment reducing unnecessary MRAs"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6"/>
          <p:cNvSpPr/>
          <p:nvPr/>
        </p:nvSpPr>
        <p:spPr>
          <a:xfrm>
            <a:off x="7277100" y="4486275"/>
            <a:ext cx="51206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Caption Guidance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6"/>
          <p:cNvSpPr/>
          <p:nvPr/>
        </p:nvSpPr>
        <p:spPr>
          <a:xfrm>
            <a:off x="7277100" y="4905375"/>
            <a:ext cx="5120640" cy="247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Real-time ultrasound capture assistance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6"/>
          <p:cNvSpPr/>
          <p:nvPr/>
        </p:nvSpPr>
        <p:spPr>
          <a:xfrm>
            <a:off x="7639050" y="5267325"/>
            <a:ext cx="184023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CE5FF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8CE5FF"/>
                </a:solidFill>
                <a:latin typeface="Inter"/>
                <a:ea typeface="Inter"/>
                <a:cs typeface="Inter"/>
                <a:sym typeface="Inter"/>
              </a:rPr>
              <a:t>Imaging Support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6"/>
          <p:cNvSpPr/>
          <p:nvPr/>
        </p:nvSpPr>
        <p:spPr>
          <a:xfrm>
            <a:off x="7391400" y="5619750"/>
            <a:ext cx="4267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1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"Helps novices obtain better quality scans improving diagnostic accuracy"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6"/>
          <p:cNvSpPr/>
          <p:nvPr/>
        </p:nvSpPr>
        <p:spPr>
          <a:xfrm>
            <a:off x="742950" y="6543675"/>
            <a:ext cx="649224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These AI systems have received FDA authorization under the 510k evaluation pathway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6"/>
          <p:cNvSpPr/>
          <p:nvPr/>
        </p:nvSpPr>
        <p:spPr>
          <a:xfrm>
            <a:off x="7643813" y="6543675"/>
            <a:ext cx="69723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Page 6/9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6"/>
          <p:cNvSpPr/>
          <p:nvPr/>
        </p:nvSpPr>
        <p:spPr>
          <a:xfrm>
            <a:off x="9525000" y="6553200"/>
            <a:ext cx="274320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1050"/>
              <a:buFont typeface="Inter"/>
              <a:buNone/>
            </a:pPr>
            <a:r>
              <a:rPr b="0" i="1" lang="en-US" sz="105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  <a:t>Medical AI Research Institute | 2025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08" name="Google Shape;30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0" y="-2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9" name="Google Shape;30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0" name="Google Shape;31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9200" y="1897445"/>
            <a:ext cx="571500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1" name="Google Shape;311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00700" y="381000"/>
            <a:ext cx="476250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2" name="Google Shape;312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57600" y="1714500"/>
            <a:ext cx="428625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3" name="Google Shape;313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05250" y="3897398"/>
            <a:ext cx="523875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4" name="Google Shape;314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81000" y="1045861"/>
            <a:ext cx="6096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5" name="Google Shape;315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81000" y="1242297"/>
            <a:ext cx="11429999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6" name="Google Shape;316;p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33400" y="1394697"/>
            <a:ext cx="4191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7" name="Google Shape;317;p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47700" y="1508997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8" name="Google Shape;318;p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81000" y="1921298"/>
            <a:ext cx="3657600" cy="18314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9" name="Google Shape;319;p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71500" y="2111798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0" name="Google Shape;320;p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62000" y="2264198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1" name="Google Shape;321;p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267200" y="1921298"/>
            <a:ext cx="3657600" cy="18703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2" name="Google Shape;322;p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457700" y="2111798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3" name="Google Shape;323;p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662488" y="2264198"/>
            <a:ext cx="20002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4" name="Google Shape;324;p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153400" y="1921298"/>
            <a:ext cx="3657600" cy="18703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5" name="Google Shape;325;p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8343900" y="2111798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6" name="Google Shape;326;p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8534400" y="2264198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7" name="Google Shape;327;p7"/>
          <p:cNvPicPr preferRelativeResize="0"/>
          <p:nvPr/>
        </p:nvPicPr>
        <p:blipFill rotWithShape="1">
          <a:blip r:embed="rId20">
            <a:alphaModFix/>
          </a:blip>
          <a:srcRect b="41857" l="0" r="0" t="0"/>
          <a:stretch/>
        </p:blipFill>
        <p:spPr>
          <a:xfrm>
            <a:off x="8153400" y="3979350"/>
            <a:ext cx="3657600" cy="2781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8" name="Google Shape;328;p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8496300" y="6417098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9" name="Google Shape;329;p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8343900" y="4169845"/>
            <a:ext cx="371475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0" name="Google Shape;330;p7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8420100" y="4246045"/>
            <a:ext cx="2190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1" name="Google Shape;331;p7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8343900" y="4703245"/>
            <a:ext cx="3276600" cy="2057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2" name="Google Shape;332;p7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8496300" y="489374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3" name="Google Shape;333;p7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8496300" y="542714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4" name="Google Shape;334;p7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381000" y="7636298"/>
            <a:ext cx="25717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5" name="Google Shape;335;p7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457200" y="7712498"/>
            <a:ext cx="104775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6" name="Google Shape;336;p7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5605463" y="7741073"/>
            <a:ext cx="76200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7"/>
          <p:cNvSpPr/>
          <p:nvPr/>
        </p:nvSpPr>
        <p:spPr>
          <a:xfrm>
            <a:off x="381000" y="381000"/>
            <a:ext cx="11430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Inter"/>
              <a:buNone/>
            </a:pPr>
            <a:r>
              <a:rPr b="1" i="0" lang="en-US" sz="3000" u="none" cap="none" strike="noStrike">
                <a:solidFill>
                  <a:srgbClr val="96E5F6"/>
                </a:solidFill>
                <a:latin typeface="Inter"/>
                <a:ea typeface="Inter"/>
                <a:cs typeface="Inter"/>
                <a:sym typeface="Inter"/>
              </a:rPr>
              <a:t>Benefits of Medical AI</a:t>
            </a:r>
            <a:endParaRPr b="0" i="0" sz="3000" u="none" cap="none" strike="noStrike">
              <a:solidFill>
                <a:srgbClr val="96E5F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7"/>
          <p:cNvSpPr/>
          <p:nvPr/>
        </p:nvSpPr>
        <p:spPr>
          <a:xfrm>
            <a:off x="1104900" y="931561"/>
            <a:ext cx="60693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A5F3FC"/>
              </a:buClr>
              <a:buSzPts val="1350"/>
              <a:buFont typeface="Inter"/>
              <a:buNone/>
            </a:pPr>
            <a:r>
              <a:rPr b="0" i="0" lang="en-US" sz="1350" u="none" cap="none" strike="noStrike">
                <a:solidFill>
                  <a:srgbClr val="A5F3FC"/>
                </a:solidFill>
                <a:latin typeface="Inter"/>
                <a:ea typeface="Inter"/>
                <a:cs typeface="Inter"/>
                <a:sym typeface="Inter"/>
              </a:rPr>
              <a:t>How AI is improving healthcare delivery and patient outcomes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7"/>
          <p:cNvSpPr/>
          <p:nvPr/>
        </p:nvSpPr>
        <p:spPr>
          <a:xfrm>
            <a:off x="1104900" y="1394697"/>
            <a:ext cx="105537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AI technologies are transforming healthcare by addressing critical challenges and delivering benefits to providers and patients through enhanced efficiency, better resource allocation, and more precise interventions across the healthcare ecosystem.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7"/>
          <p:cNvSpPr/>
          <p:nvPr/>
        </p:nvSpPr>
        <p:spPr>
          <a:xfrm>
            <a:off x="1333500" y="2111800"/>
            <a:ext cx="2626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5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Faster Diagnosis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7"/>
          <p:cNvSpPr/>
          <p:nvPr/>
        </p:nvSpPr>
        <p:spPr>
          <a:xfrm>
            <a:off x="1333500" y="2530898"/>
            <a:ext cx="251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AI systems analyze medical images and data rapidly, reducing diagnosis time by up to 40% in many clinical settings.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7"/>
          <p:cNvSpPr/>
          <p:nvPr/>
        </p:nvSpPr>
        <p:spPr>
          <a:xfrm>
            <a:off x="5219700" y="2111798"/>
            <a:ext cx="2514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5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Less Clinician Workload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7"/>
          <p:cNvSpPr/>
          <p:nvPr/>
        </p:nvSpPr>
        <p:spPr>
          <a:xfrm>
            <a:off x="5219700" y="2478502"/>
            <a:ext cx="251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AI automates routine tasks and provides decision support to reduce provider burnout while enabling deeper patient interaction.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7"/>
          <p:cNvSpPr/>
          <p:nvPr/>
        </p:nvSpPr>
        <p:spPr>
          <a:xfrm>
            <a:off x="9105900" y="2111798"/>
            <a:ext cx="2514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5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Early Disease Detection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7"/>
          <p:cNvSpPr/>
          <p:nvPr/>
        </p:nvSpPr>
        <p:spPr>
          <a:xfrm>
            <a:off x="9105900" y="2473748"/>
            <a:ext cx="251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AI algorithms identify disease markers in early stages that might be invisible to human observation, leading to more effective interventions.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7"/>
          <p:cNvSpPr/>
          <p:nvPr/>
        </p:nvSpPr>
        <p:spPr>
          <a:xfrm>
            <a:off x="8829675" y="4207945"/>
            <a:ext cx="2937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5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Key Medical AI Impact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7"/>
          <p:cNvSpPr/>
          <p:nvPr/>
        </p:nvSpPr>
        <p:spPr>
          <a:xfrm>
            <a:off x="8724900" y="4855645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E7E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E5E7EB"/>
                </a:solidFill>
                <a:latin typeface="Inter"/>
                <a:ea typeface="Inter"/>
                <a:cs typeface="Inter"/>
                <a:sym typeface="Inter"/>
              </a:rPr>
              <a:t>Diagnostic accuracy increased by 15-30% in radiographic exams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7"/>
          <p:cNvSpPr/>
          <p:nvPr/>
        </p:nvSpPr>
        <p:spPr>
          <a:xfrm>
            <a:off x="8724900" y="5389045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E7E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E5E7EB"/>
                </a:solidFill>
                <a:latin typeface="Inter"/>
                <a:ea typeface="Inter"/>
                <a:cs typeface="Inter"/>
                <a:sym typeface="Inter"/>
              </a:rPr>
              <a:t>Time from imaging to critical diagnosis reduced by up to 50%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7"/>
          <p:cNvSpPr/>
          <p:nvPr/>
        </p:nvSpPr>
        <p:spPr>
          <a:xfrm>
            <a:off x="8724900" y="5922445"/>
            <a:ext cx="2895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E7E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E5E7EB"/>
                </a:solidFill>
                <a:latin typeface="Inter"/>
                <a:ea typeface="Inter"/>
                <a:cs typeface="Inter"/>
                <a:sym typeface="Inter"/>
              </a:rPr>
              <a:t>Expanded access to specialized diagnostics in rural and underserved areas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7"/>
          <p:cNvSpPr/>
          <p:nvPr/>
        </p:nvSpPr>
        <p:spPr>
          <a:xfrm>
            <a:off x="714375" y="6683393"/>
            <a:ext cx="20802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Source: Medical AI Analysis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7"/>
          <p:cNvSpPr/>
          <p:nvPr/>
        </p:nvSpPr>
        <p:spPr>
          <a:xfrm>
            <a:off x="5795963" y="6683393"/>
            <a:ext cx="685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Page 7/9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7"/>
          <p:cNvSpPr/>
          <p:nvPr/>
        </p:nvSpPr>
        <p:spPr>
          <a:xfrm>
            <a:off x="9525000" y="6692918"/>
            <a:ext cx="27432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1050"/>
              <a:buFont typeface="Inter"/>
              <a:buNone/>
            </a:pPr>
            <a:r>
              <a:rPr b="0" i="1" lang="en-US" sz="105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  <a:t>Medical AI Research Institute | 2025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53" name="Google Shape;353;p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9100" y="3981360"/>
            <a:ext cx="3657600" cy="18314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4" name="Google Shape;354;p7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571500" y="4140704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5" name="Google Shape;355;p7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747713" y="4293104"/>
            <a:ext cx="257175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7"/>
          <p:cNvSpPr/>
          <p:nvPr/>
        </p:nvSpPr>
        <p:spPr>
          <a:xfrm>
            <a:off x="1333500" y="4140704"/>
            <a:ext cx="3017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5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Improved Access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7"/>
          <p:cNvSpPr/>
          <p:nvPr/>
        </p:nvSpPr>
        <p:spPr>
          <a:xfrm>
            <a:off x="1333500" y="4559804"/>
            <a:ext cx="251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AI-powered tools extend specialist capabilities to underserved areas through remote analysis and guided diagnostic workflow.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58" name="Google Shape;358;p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286250" y="4012698"/>
            <a:ext cx="3657600" cy="18314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9" name="Google Shape;359;p7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4457700" y="4140704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0" name="Google Shape;360;p7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4648200" y="4293104"/>
            <a:ext cx="2286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7"/>
          <p:cNvSpPr/>
          <p:nvPr/>
        </p:nvSpPr>
        <p:spPr>
          <a:xfrm>
            <a:off x="5219700" y="4140704"/>
            <a:ext cx="2626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5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Consistent Imaging Quality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7"/>
          <p:cNvSpPr/>
          <p:nvPr/>
        </p:nvSpPr>
        <p:spPr>
          <a:xfrm>
            <a:off x="5219700" y="4597904"/>
            <a:ext cx="251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AI standardizes image acquisition and interpretation across different settings, reducing variability in diagnostic quality.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63" name="Google Shape;363;p7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8496300" y="592212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4" name="Google Shape;364;p7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571500" y="6711986"/>
            <a:ext cx="114300" cy="1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70" name="Google Shape;37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" y="14178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1" name="Google Shape;37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200" y="1819734"/>
            <a:ext cx="571500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2" name="Google Shape;372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00700" y="381000"/>
            <a:ext cx="476250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3" name="Google Shape;373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57600" y="1248234"/>
            <a:ext cx="428625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4" name="Google Shape;374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05250" y="4266525"/>
            <a:ext cx="523875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5" name="Google Shape;375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1000" y="958436"/>
            <a:ext cx="6096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6" name="Google Shape;376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81000" y="2295984"/>
            <a:ext cx="35052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7" name="Google Shape;377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04850" y="2391234"/>
            <a:ext cx="28575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8" name="Google Shape;378;p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419225" y="3105609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9" name="Google Shape;379;p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847850" y="2276934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0" name="Google Shape;380;p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152525" y="3419934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1" name="Google Shape;381;p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114425" y="3161634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2" name="Google Shape;382;p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223963" y="3256884"/>
            <a:ext cx="2381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3" name="Google Shape;383;p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733675" y="3419934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4" name="Google Shape;384;p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695575" y="3161634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5" name="Google Shape;385;p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828925" y="3256884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6" name="Google Shape;386;p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152525" y="4448634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7" name="Google Shape;387;p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114425" y="4190334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8" name="Google Shape;388;p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223963" y="4285584"/>
            <a:ext cx="2381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9" name="Google Shape;389;p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733675" y="4448634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0" name="Google Shape;390;p8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695575" y="4190334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1" name="Google Shape;391;p8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805113" y="4285584"/>
            <a:ext cx="2381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2" name="Google Shape;392;p8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4495800" y="1057734"/>
            <a:ext cx="7315200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3" name="Google Shape;393;p8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648200" y="1210134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4" name="Google Shape;394;p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795838" y="1343484"/>
            <a:ext cx="2381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5" name="Google Shape;395;p8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6924675" y="1229184"/>
            <a:ext cx="54292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6" name="Google Shape;396;p8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4495800" y="2571642"/>
            <a:ext cx="73152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7" name="Google Shape;397;p8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4648200" y="2724042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8" name="Google Shape;398;p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819650" y="2857392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9" name="Google Shape;399;p8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7258050" y="2743092"/>
            <a:ext cx="60007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0" name="Google Shape;400;p8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4495800" y="3837900"/>
            <a:ext cx="73152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1" name="Google Shape;401;p8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648200" y="3990300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2" name="Google Shape;402;p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795838" y="4123650"/>
            <a:ext cx="2381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3" name="Google Shape;403;p8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7934325" y="4009350"/>
            <a:ext cx="60007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4" name="Google Shape;404;p8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381000" y="6567987"/>
            <a:ext cx="25717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5" name="Google Shape;405;p8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457200" y="6644187"/>
            <a:ext cx="104775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6" name="Google Shape;406;p8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6043613" y="6672762"/>
            <a:ext cx="76200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8"/>
          <p:cNvSpPr/>
          <p:nvPr/>
        </p:nvSpPr>
        <p:spPr>
          <a:xfrm>
            <a:off x="381000" y="381000"/>
            <a:ext cx="11430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Inter"/>
              <a:buNone/>
            </a:pPr>
            <a:r>
              <a:rPr b="1" i="0" lang="en-US" sz="3000" u="none" cap="none" strike="noStrike">
                <a:solidFill>
                  <a:srgbClr val="B24945"/>
                </a:solidFill>
                <a:latin typeface="Inter"/>
                <a:ea typeface="Inter"/>
                <a:cs typeface="Inter"/>
                <a:sym typeface="Inter"/>
              </a:rPr>
              <a:t>Risks and Limitations</a:t>
            </a:r>
            <a:endParaRPr b="0" i="0" sz="3000" u="none" cap="none" strike="noStrike">
              <a:solidFill>
                <a:srgbClr val="B2494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8"/>
          <p:cNvSpPr/>
          <p:nvPr/>
        </p:nvSpPr>
        <p:spPr>
          <a:xfrm>
            <a:off x="1104900" y="844136"/>
            <a:ext cx="53379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CA5A5"/>
              </a:buClr>
              <a:buSzPts val="1350"/>
              <a:buFont typeface="Inter"/>
              <a:buNone/>
            </a:pPr>
            <a:r>
              <a:rPr b="0" i="0" lang="en-US" sz="1350" u="none" cap="none" strike="noStrike">
                <a:solidFill>
                  <a:srgbClr val="FCA5A5"/>
                </a:solidFill>
                <a:latin typeface="Inter"/>
                <a:ea typeface="Inter"/>
                <a:cs typeface="Inter"/>
                <a:sym typeface="Inter"/>
              </a:rPr>
              <a:t>Key concerns with current medical AI implementations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8"/>
          <p:cNvSpPr/>
          <p:nvPr/>
        </p:nvSpPr>
        <p:spPr>
          <a:xfrm>
            <a:off x="1242060" y="2962734"/>
            <a:ext cx="1783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87171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F87171"/>
                </a:solidFill>
                <a:latin typeface="Inter"/>
                <a:ea typeface="Inter"/>
                <a:cs typeface="Inter"/>
                <a:sym typeface="Inter"/>
              </a:rPr>
              <a:t>Key Medical AI Risks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8"/>
          <p:cNvSpPr/>
          <p:nvPr/>
        </p:nvSpPr>
        <p:spPr>
          <a:xfrm>
            <a:off x="937050" y="3675975"/>
            <a:ext cx="738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87171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F87171"/>
                </a:solidFill>
                <a:latin typeface="Inter"/>
                <a:ea typeface="Inter"/>
                <a:cs typeface="Inter"/>
                <a:sym typeface="Inter"/>
              </a:rPr>
              <a:t>Algorithmic</a:t>
            </a:r>
            <a:br>
              <a:rPr b="0" i="0" lang="en-US" sz="1050" u="none" cap="none" strike="noStrike">
                <a:solidFill>
                  <a:srgbClr val="F8717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-US" sz="1050" u="none" cap="none" strike="noStrike">
                <a:solidFill>
                  <a:srgbClr val="F87171"/>
                </a:solidFill>
                <a:latin typeface="Inter"/>
                <a:ea typeface="Inter"/>
                <a:cs typeface="Inter"/>
                <a:sym typeface="Inter"/>
              </a:rPr>
              <a:t>Bias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8"/>
          <p:cNvSpPr/>
          <p:nvPr/>
        </p:nvSpPr>
        <p:spPr>
          <a:xfrm>
            <a:off x="2642004" y="3675975"/>
            <a:ext cx="638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87171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F87171"/>
                </a:solidFill>
                <a:latin typeface="Inter"/>
                <a:ea typeface="Inter"/>
                <a:cs typeface="Inter"/>
                <a:sym typeface="Inter"/>
              </a:rPr>
              <a:t>Accuracy</a:t>
            </a:r>
            <a:br>
              <a:rPr b="0" i="0" lang="en-US" sz="1050" u="none" cap="none" strike="noStrike">
                <a:solidFill>
                  <a:srgbClr val="F8717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-US" sz="1050" u="none" cap="none" strike="noStrike">
                <a:solidFill>
                  <a:srgbClr val="F87171"/>
                </a:solidFill>
                <a:latin typeface="Inter"/>
                <a:ea typeface="Inter"/>
                <a:cs typeface="Inter"/>
                <a:sym typeface="Inter"/>
              </a:rPr>
              <a:t>Variations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8"/>
          <p:cNvSpPr/>
          <p:nvPr/>
        </p:nvSpPr>
        <p:spPr>
          <a:xfrm>
            <a:off x="1061682" y="4704675"/>
            <a:ext cx="4887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87171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F87171"/>
                </a:solidFill>
                <a:latin typeface="Inter"/>
                <a:ea typeface="Inter"/>
                <a:cs typeface="Inter"/>
                <a:sym typeface="Inter"/>
              </a:rPr>
              <a:t>Data</a:t>
            </a:r>
            <a:br>
              <a:rPr b="0" i="0" lang="en-US" sz="1050" u="none" cap="none" strike="noStrike">
                <a:solidFill>
                  <a:srgbClr val="F8717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-US" sz="1050" u="none" cap="none" strike="noStrike">
                <a:solidFill>
                  <a:srgbClr val="F87171"/>
                </a:solidFill>
                <a:latin typeface="Inter"/>
                <a:ea typeface="Inter"/>
                <a:cs typeface="Inter"/>
                <a:sym typeface="Inter"/>
              </a:rPr>
              <a:t>Privacy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8"/>
          <p:cNvSpPr/>
          <p:nvPr/>
        </p:nvSpPr>
        <p:spPr>
          <a:xfrm>
            <a:off x="2592152" y="4704675"/>
            <a:ext cx="738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87171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F87171"/>
                </a:solidFill>
                <a:latin typeface="Inter"/>
                <a:ea typeface="Inter"/>
                <a:cs typeface="Inter"/>
                <a:sym typeface="Inter"/>
              </a:rPr>
              <a:t>Oversight</a:t>
            </a:r>
            <a:br>
              <a:rPr b="0" i="0" lang="en-US" sz="1050" u="none" cap="none" strike="noStrike">
                <a:solidFill>
                  <a:srgbClr val="F8717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-US" sz="1050" u="none" cap="none" strike="noStrike">
                <a:solidFill>
                  <a:srgbClr val="F87171"/>
                </a:solidFill>
                <a:latin typeface="Inter"/>
                <a:ea typeface="Inter"/>
                <a:cs typeface="Inter"/>
                <a:sym typeface="Inter"/>
              </a:rPr>
              <a:t>Complexity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8"/>
          <p:cNvSpPr/>
          <p:nvPr/>
        </p:nvSpPr>
        <p:spPr>
          <a:xfrm>
            <a:off x="5334000" y="1210134"/>
            <a:ext cx="1771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87171"/>
              </a:buClr>
              <a:buSzPts val="1500"/>
              <a:buFont typeface="Inter"/>
              <a:buNone/>
            </a:pPr>
            <a:r>
              <a:rPr b="0" i="0" lang="en-US" sz="1500" u="none" cap="none" strike="noStrike">
                <a:solidFill>
                  <a:srgbClr val="F87171"/>
                </a:solidFill>
                <a:latin typeface="Inter"/>
                <a:ea typeface="Inter"/>
                <a:cs typeface="Inter"/>
                <a:sym typeface="Inter"/>
              </a:rPr>
              <a:t>Algorithmic Bias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8"/>
          <p:cNvSpPr/>
          <p:nvPr/>
        </p:nvSpPr>
        <p:spPr>
          <a:xfrm>
            <a:off x="7000875" y="1229184"/>
            <a:ext cx="651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CA5A5"/>
              </a:buClr>
              <a:buSzPts val="900"/>
              <a:buFont typeface="Inter"/>
              <a:buNone/>
            </a:pPr>
            <a:r>
              <a:rPr b="0" i="0" lang="en-US" sz="900" u="none" cap="none" strike="noStrike">
                <a:solidFill>
                  <a:srgbClr val="FCA5A5"/>
                </a:solidFill>
                <a:latin typeface="Inter"/>
                <a:ea typeface="Inter"/>
                <a:cs typeface="Inter"/>
                <a:sym typeface="Inter"/>
              </a:rPr>
              <a:t>Critical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8"/>
          <p:cNvSpPr/>
          <p:nvPr/>
        </p:nvSpPr>
        <p:spPr>
          <a:xfrm>
            <a:off x="5334000" y="1475323"/>
            <a:ext cx="63246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AI systems can perpetuate biases in training data, leading to unequal treatment across demographics, particularly affecting minority populations and underrepresented patient groups.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8"/>
          <p:cNvSpPr/>
          <p:nvPr/>
        </p:nvSpPr>
        <p:spPr>
          <a:xfrm>
            <a:off x="5334000" y="2724042"/>
            <a:ext cx="21717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87171"/>
              </a:buClr>
              <a:buSzPts val="1500"/>
              <a:buFont typeface="Inter"/>
              <a:buNone/>
            </a:pPr>
            <a:r>
              <a:rPr b="0" i="0" lang="en-US" sz="1500" u="none" cap="none" strike="noStrike">
                <a:solidFill>
                  <a:srgbClr val="F87171"/>
                </a:solidFill>
                <a:latin typeface="Inter"/>
                <a:ea typeface="Inter"/>
                <a:cs typeface="Inter"/>
                <a:sym typeface="Inter"/>
              </a:rPr>
              <a:t>Accuracy Variations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8"/>
          <p:cNvSpPr/>
          <p:nvPr/>
        </p:nvSpPr>
        <p:spPr>
          <a:xfrm>
            <a:off x="7334250" y="2743092"/>
            <a:ext cx="720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CD34D"/>
              </a:buClr>
              <a:buSzPts val="900"/>
              <a:buFont typeface="Inter"/>
              <a:buNone/>
            </a:pPr>
            <a:r>
              <a:rPr b="0" i="0" lang="en-US" sz="900" u="none" cap="none" strike="noStrike">
                <a:solidFill>
                  <a:srgbClr val="FCD34D"/>
                </a:solidFill>
                <a:latin typeface="Inter"/>
                <a:ea typeface="Inter"/>
                <a:cs typeface="Inter"/>
                <a:sym typeface="Inter"/>
              </a:rPr>
              <a:t>Warning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8"/>
          <p:cNvSpPr/>
          <p:nvPr/>
        </p:nvSpPr>
        <p:spPr>
          <a:xfrm>
            <a:off x="5334000" y="2989231"/>
            <a:ext cx="63246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FDA-authorized devices often fail to generalize to hospitals with different populations, with performance dropping significantly when deploying in new clinical environments.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8"/>
          <p:cNvSpPr/>
          <p:nvPr/>
        </p:nvSpPr>
        <p:spPr>
          <a:xfrm>
            <a:off x="5334000" y="3990300"/>
            <a:ext cx="2983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87171"/>
              </a:buClr>
              <a:buSzPts val="1500"/>
              <a:buFont typeface="Inter"/>
              <a:buNone/>
            </a:pPr>
            <a:r>
              <a:rPr b="0" i="0" lang="en-US" sz="1500" u="none" cap="none" strike="noStrike">
                <a:solidFill>
                  <a:srgbClr val="F87171"/>
                </a:solidFill>
                <a:latin typeface="Inter"/>
                <a:ea typeface="Inter"/>
                <a:cs typeface="Inter"/>
                <a:sym typeface="Inter"/>
              </a:rPr>
              <a:t>Data Privacy Vulnerabilities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8"/>
          <p:cNvSpPr/>
          <p:nvPr/>
        </p:nvSpPr>
        <p:spPr>
          <a:xfrm>
            <a:off x="8010525" y="4009350"/>
            <a:ext cx="720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DBA74"/>
              </a:buClr>
              <a:buSzPts val="900"/>
              <a:buFont typeface="Inter"/>
              <a:buNone/>
            </a:pPr>
            <a:r>
              <a:rPr b="0" i="0" lang="en-US" sz="900" u="none" cap="none" strike="noStrike">
                <a:solidFill>
                  <a:srgbClr val="FDBA74"/>
                </a:solidFill>
                <a:latin typeface="Inter"/>
                <a:ea typeface="Inter"/>
                <a:cs typeface="Inter"/>
                <a:sym typeface="Inter"/>
              </a:rPr>
              <a:t>Warning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8"/>
          <p:cNvSpPr/>
          <p:nvPr/>
        </p:nvSpPr>
        <p:spPr>
          <a:xfrm>
            <a:off x="5334000" y="4255489"/>
            <a:ext cx="63246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Proprietary training data raises concerns about patient privacy, with risks of data misuse and insufficient transparency in how patient data is collected and utilized.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8"/>
          <p:cNvSpPr/>
          <p:nvPr/>
        </p:nvSpPr>
        <p:spPr>
          <a:xfrm>
            <a:off x="714375" y="6615612"/>
            <a:ext cx="31434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CA5A5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FCA5A5"/>
                </a:solidFill>
                <a:latin typeface="Inter"/>
                <a:ea typeface="Inter"/>
                <a:cs typeface="Inter"/>
                <a:sym typeface="Inter"/>
              </a:rPr>
              <a:t>Source: FDA analysis and industry reports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8"/>
          <p:cNvSpPr/>
          <p:nvPr/>
        </p:nvSpPr>
        <p:spPr>
          <a:xfrm>
            <a:off x="6234113" y="6615612"/>
            <a:ext cx="6972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CA5A5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FCA5A5"/>
                </a:solidFill>
                <a:latin typeface="Inter"/>
                <a:ea typeface="Inter"/>
                <a:cs typeface="Inter"/>
                <a:sym typeface="Inter"/>
              </a:rPr>
              <a:t>Page 8/9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8"/>
          <p:cNvSpPr/>
          <p:nvPr/>
        </p:nvSpPr>
        <p:spPr>
          <a:xfrm>
            <a:off x="9525000" y="6625137"/>
            <a:ext cx="27432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1050"/>
              <a:buFont typeface="Inter"/>
              <a:buNone/>
            </a:pPr>
            <a:r>
              <a:rPr b="0" i="1" lang="en-US" sz="105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  <a:t>Medical AI Research Institute | 2025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26" name="Google Shape;426;p8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4495800" y="5174846"/>
            <a:ext cx="73152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7" name="Google Shape;427;p8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648200" y="5256559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8" name="Google Shape;428;p8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4795838" y="5389909"/>
            <a:ext cx="2381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9" name="Google Shape;429;p8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8001000" y="5275609"/>
            <a:ext cx="542925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8"/>
          <p:cNvSpPr/>
          <p:nvPr/>
        </p:nvSpPr>
        <p:spPr>
          <a:xfrm>
            <a:off x="5334000" y="5256559"/>
            <a:ext cx="30633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87171"/>
              </a:buClr>
              <a:buSzPts val="1500"/>
              <a:buFont typeface="Inter"/>
              <a:buNone/>
            </a:pPr>
            <a:r>
              <a:rPr b="0" i="0" lang="en-US" sz="1500" u="none" cap="none" strike="noStrike">
                <a:solidFill>
                  <a:srgbClr val="F87171"/>
                </a:solidFill>
                <a:latin typeface="Inter"/>
                <a:ea typeface="Inter"/>
                <a:cs typeface="Inter"/>
                <a:sym typeface="Inter"/>
              </a:rPr>
              <a:t>Overreliance on Automation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8"/>
          <p:cNvSpPr/>
          <p:nvPr/>
        </p:nvSpPr>
        <p:spPr>
          <a:xfrm>
            <a:off x="8077200" y="5275609"/>
            <a:ext cx="651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CA5A5"/>
              </a:buClr>
              <a:buSzPts val="900"/>
              <a:buFont typeface="Inter"/>
              <a:buNone/>
            </a:pPr>
            <a:r>
              <a:rPr b="0" i="0" lang="en-US" sz="900" u="none" cap="none" strike="noStrike">
                <a:solidFill>
                  <a:srgbClr val="FCA5A5"/>
                </a:solidFill>
                <a:latin typeface="Inter"/>
                <a:ea typeface="Inter"/>
                <a:cs typeface="Inter"/>
                <a:sym typeface="Inter"/>
              </a:rPr>
              <a:t>Critical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8"/>
          <p:cNvSpPr/>
          <p:nvPr/>
        </p:nvSpPr>
        <p:spPr>
          <a:xfrm>
            <a:off x="5334000" y="5521748"/>
            <a:ext cx="63246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The more complex and less transparent AI systems become, the more difficult it is for clinicians to understand their decision-making process, leading to overconfidence in potentially incorrect diagnoses.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33" name="Google Shape;433;p8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561975" y="6615611"/>
            <a:ext cx="114300" cy="1333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9" name="Google Shape;43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" y="-12"/>
            <a:ext cx="12192000" cy="68580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0" name="Google Shape;44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200" y="3429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1" name="Google Shape;441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94471" y="4884895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2" name="Google Shape;442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19200" y="2062581"/>
            <a:ext cx="571500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3" name="Google Shape;443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00700" y="381000"/>
            <a:ext cx="476250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4" name="Google Shape;444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57600" y="1491081"/>
            <a:ext cx="428625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5" name="Google Shape;445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905250" y="3635123"/>
            <a:ext cx="523875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6" name="Google Shape;446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81000" y="1026433"/>
            <a:ext cx="6096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7" name="Google Shape;447;p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81000" y="1224375"/>
            <a:ext cx="7315200" cy="10815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8" name="Google Shape;448;p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71500" y="1414881"/>
            <a:ext cx="4191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9" name="Google Shape;449;p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85800" y="1529181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0" name="Google Shape;450;p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81000" y="2497325"/>
            <a:ext cx="7315200" cy="13619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1" name="Google Shape;451;p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71500" y="2687831"/>
            <a:ext cx="4191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2" name="Google Shape;452;p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85800" y="2802131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3" name="Google Shape;453;p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81000" y="4027639"/>
            <a:ext cx="7315200" cy="1383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4" name="Google Shape;454;p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71500" y="4218145"/>
            <a:ext cx="4191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5" name="Google Shape;455;p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85800" y="433244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6" name="Google Shape;456;p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8001000" y="3539801"/>
            <a:ext cx="3810000" cy="340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7" name="Google Shape;457;p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8229600" y="4225592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8" name="Google Shape;458;p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8229600" y="4797092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9" name="Google Shape;459;p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8229600" y="5139992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0" name="Google Shape;460;p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303300" y="6658461"/>
            <a:ext cx="25717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9"/>
          <p:cNvSpPr/>
          <p:nvPr/>
        </p:nvSpPr>
        <p:spPr>
          <a:xfrm>
            <a:off x="7990000" y="704350"/>
            <a:ext cx="3380400" cy="2478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2" name="Google Shape;462;p9"/>
          <p:cNvCxnSpPr/>
          <p:nvPr/>
        </p:nvCxnSpPr>
        <p:spPr>
          <a:xfrm rot="10800000">
            <a:off x="8389701" y="913994"/>
            <a:ext cx="146700" cy="600"/>
          </a:xfrm>
          <a:prstGeom prst="straightConnector1">
            <a:avLst/>
          </a:prstGeom>
          <a:noFill/>
          <a:ln cap="flat" cmpd="sng" w="9525">
            <a:solidFill>
              <a:srgbClr val="71ADB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preencoded.png" id="463" name="Google Shape;463;p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379500" y="6734661"/>
            <a:ext cx="104775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4" name="Google Shape;464;p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818150" y="6763236"/>
            <a:ext cx="76200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9"/>
          <p:cNvSpPr/>
          <p:nvPr/>
        </p:nvSpPr>
        <p:spPr>
          <a:xfrm>
            <a:off x="381000" y="381000"/>
            <a:ext cx="11430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Inter"/>
              <a:buNone/>
            </a:pPr>
            <a:r>
              <a:rPr b="1" i="0" lang="en-US" sz="3000" u="none" cap="none" strike="noStrike">
                <a:solidFill>
                  <a:srgbClr val="96E5F6"/>
                </a:solidFill>
                <a:latin typeface="Inter"/>
                <a:ea typeface="Inter"/>
                <a:cs typeface="Inter"/>
                <a:sym typeface="Inter"/>
              </a:rPr>
              <a:t>Summary and Key Findings</a:t>
            </a:r>
            <a:endParaRPr b="0" i="0" sz="3000" u="none" cap="none" strike="noStrike">
              <a:solidFill>
                <a:srgbClr val="96E5F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9"/>
          <p:cNvSpPr/>
          <p:nvPr/>
        </p:nvSpPr>
        <p:spPr>
          <a:xfrm>
            <a:off x="1104900" y="912133"/>
            <a:ext cx="50979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A5F3FC"/>
              </a:buClr>
              <a:buSzPts val="1350"/>
              <a:buFont typeface="Inter"/>
              <a:buNone/>
            </a:pPr>
            <a:r>
              <a:rPr b="0" i="0" lang="en-US" sz="1350" u="none" cap="none" strike="noStrike">
                <a:solidFill>
                  <a:srgbClr val="A5F3FC"/>
                </a:solidFill>
                <a:latin typeface="Inter"/>
                <a:ea typeface="Inter"/>
                <a:cs typeface="Inter"/>
                <a:sym typeface="Inter"/>
              </a:rPr>
              <a:t>Key trends and considerations from AI in healthcare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9"/>
          <p:cNvSpPr/>
          <p:nvPr/>
        </p:nvSpPr>
        <p:spPr>
          <a:xfrm>
            <a:off x="1143000" y="1414881"/>
            <a:ext cx="63627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Rapid Expansion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9"/>
          <p:cNvSpPr/>
          <p:nvPr/>
        </p:nvSpPr>
        <p:spPr>
          <a:xfrm>
            <a:off x="1143000" y="1727128"/>
            <a:ext cx="63627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690+ FDA-approved AI medical devices representing rapid growth in the healthcare technology sector, with 60% annual growth from 2022 to 2024.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9"/>
          <p:cNvSpPr/>
          <p:nvPr/>
        </p:nvSpPr>
        <p:spPr>
          <a:xfrm>
            <a:off x="1143000" y="2687831"/>
            <a:ext cx="63627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Radiology Dominance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9"/>
          <p:cNvSpPr/>
          <p:nvPr/>
        </p:nvSpPr>
        <p:spPr>
          <a:xfrm>
            <a:off x="1143000" y="3000078"/>
            <a:ext cx="63627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75% of FDA approvals have been in radiology and imaging, where AI models complement human radiologists by automating routine workflows and flagging potential areas of concern.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9"/>
          <p:cNvSpPr/>
          <p:nvPr/>
        </p:nvSpPr>
        <p:spPr>
          <a:xfrm>
            <a:off x="1143000" y="4218145"/>
            <a:ext cx="7635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Unresolved Reliability Concerns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9"/>
          <p:cNvSpPr/>
          <p:nvPr/>
        </p:nvSpPr>
        <p:spPr>
          <a:xfrm>
            <a:off x="1143000" y="4530392"/>
            <a:ext cx="63627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Despite significant growth, transparency gaps on training data distributions and demographic performance variations remain concerns for reliable AI deployment across diverse healthcare environments.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9"/>
          <p:cNvSpPr/>
          <p:nvPr/>
        </p:nvSpPr>
        <p:spPr>
          <a:xfrm>
            <a:off x="7894320" y="3768392"/>
            <a:ext cx="40233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500"/>
              <a:buFont typeface="Inter"/>
              <a:buNone/>
            </a:pPr>
            <a:r>
              <a:rPr b="1" i="0" lang="en-US" sz="15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Future Direction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9"/>
          <p:cNvSpPr/>
          <p:nvPr/>
        </p:nvSpPr>
        <p:spPr>
          <a:xfrm>
            <a:off x="8496300" y="4187492"/>
            <a:ext cx="3086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Transparent data disclosure standards required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9"/>
          <p:cNvSpPr/>
          <p:nvPr/>
        </p:nvSpPr>
        <p:spPr>
          <a:xfrm>
            <a:off x="8496300" y="4758992"/>
            <a:ext cx="366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Improved post-market monitoring systems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9"/>
          <p:cNvSpPr/>
          <p:nvPr/>
        </p:nvSpPr>
        <p:spPr>
          <a:xfrm>
            <a:off x="8496300" y="5101892"/>
            <a:ext cx="3063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Ethical AI development frameworks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9"/>
          <p:cNvSpPr/>
          <p:nvPr/>
        </p:nvSpPr>
        <p:spPr>
          <a:xfrm>
            <a:off x="636675" y="6676944"/>
            <a:ext cx="19659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Source: FDA data analysis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9"/>
          <p:cNvSpPr/>
          <p:nvPr/>
        </p:nvSpPr>
        <p:spPr>
          <a:xfrm>
            <a:off x="5008650" y="6676944"/>
            <a:ext cx="6972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Page 9/9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9"/>
          <p:cNvSpPr/>
          <p:nvPr/>
        </p:nvSpPr>
        <p:spPr>
          <a:xfrm>
            <a:off x="8132850" y="6686469"/>
            <a:ext cx="43206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1050"/>
              <a:buFont typeface="Inter"/>
              <a:buNone/>
            </a:pPr>
            <a:r>
              <a:rPr b="0" i="1" lang="en-US" sz="105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  <a:t>AI Healthcare Summit 2025 | Processing 690+ algorithms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80" name="Google Shape;480;p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81000" y="5557953"/>
            <a:ext cx="7315200" cy="1081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1" name="Google Shape;481;p9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685800" y="5862759"/>
            <a:ext cx="238125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9"/>
          <p:cNvSpPr/>
          <p:nvPr/>
        </p:nvSpPr>
        <p:spPr>
          <a:xfrm>
            <a:off x="1190625" y="5748450"/>
            <a:ext cx="6628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Evolving Regulatory Frameworks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9"/>
          <p:cNvSpPr/>
          <p:nvPr/>
        </p:nvSpPr>
        <p:spPr>
          <a:xfrm>
            <a:off x="1190625" y="6060706"/>
            <a:ext cx="63150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Regulatory bodies struggle to keep pace with adaptive AI technologies, creating gaps between initial approval and continuous post-market monitoring of newer AI systems.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84" name="Google Shape;484;p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95313" y="5748459"/>
            <a:ext cx="4191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9"/>
          <p:cNvSpPr/>
          <p:nvPr/>
        </p:nvSpPr>
        <p:spPr>
          <a:xfrm>
            <a:off x="8240700" y="5444798"/>
            <a:ext cx="3341700" cy="798900"/>
          </a:xfrm>
          <a:prstGeom prst="roundRect">
            <a:avLst>
              <a:gd fmla="val 16667" name="adj"/>
            </a:avLst>
          </a:prstGeom>
          <a:solidFill>
            <a:srgbClr val="20273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9"/>
          <p:cNvSpPr/>
          <p:nvPr/>
        </p:nvSpPr>
        <p:spPr>
          <a:xfrm>
            <a:off x="8534400" y="5489192"/>
            <a:ext cx="2743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1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"Transparent data practices and regulatory evolution are essential for trust in healthcare AI"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87" name="Google Shape;487;p9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03325" y="6700811"/>
            <a:ext cx="114300" cy="133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8" name="Google Shape;488;p9"/>
          <p:cNvCxnSpPr/>
          <p:nvPr/>
        </p:nvCxnSpPr>
        <p:spPr>
          <a:xfrm>
            <a:off x="8532025" y="909875"/>
            <a:ext cx="0" cy="1476600"/>
          </a:xfrm>
          <a:prstGeom prst="straightConnector1">
            <a:avLst/>
          </a:prstGeom>
          <a:noFill/>
          <a:ln cap="flat" cmpd="sng" w="9525">
            <a:solidFill>
              <a:srgbClr val="71ADB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9" name="Google Shape;489;p9"/>
          <p:cNvCxnSpPr/>
          <p:nvPr/>
        </p:nvCxnSpPr>
        <p:spPr>
          <a:xfrm flipH="1">
            <a:off x="8536863" y="2380842"/>
            <a:ext cx="2564400" cy="300"/>
          </a:xfrm>
          <a:prstGeom prst="straightConnector1">
            <a:avLst/>
          </a:prstGeom>
          <a:noFill/>
          <a:ln cap="flat" cmpd="sng" w="9525">
            <a:solidFill>
              <a:srgbClr val="71ADB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0" name="Google Shape;490;p9"/>
          <p:cNvCxnSpPr/>
          <p:nvPr/>
        </p:nvCxnSpPr>
        <p:spPr>
          <a:xfrm rot="10800000">
            <a:off x="8389701" y="1221769"/>
            <a:ext cx="146700" cy="600"/>
          </a:xfrm>
          <a:prstGeom prst="straightConnector1">
            <a:avLst/>
          </a:prstGeom>
          <a:noFill/>
          <a:ln cap="flat" cmpd="sng" w="9525">
            <a:solidFill>
              <a:srgbClr val="71ADB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9"/>
          <p:cNvCxnSpPr/>
          <p:nvPr/>
        </p:nvCxnSpPr>
        <p:spPr>
          <a:xfrm rot="10800000">
            <a:off x="8382001" y="1529544"/>
            <a:ext cx="146700" cy="600"/>
          </a:xfrm>
          <a:prstGeom prst="straightConnector1">
            <a:avLst/>
          </a:prstGeom>
          <a:noFill/>
          <a:ln cap="flat" cmpd="sng" w="9525">
            <a:solidFill>
              <a:srgbClr val="71ADB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2" name="Google Shape;492;p9"/>
          <p:cNvCxnSpPr/>
          <p:nvPr/>
        </p:nvCxnSpPr>
        <p:spPr>
          <a:xfrm rot="10800000">
            <a:off x="8382001" y="1791581"/>
            <a:ext cx="146700" cy="600"/>
          </a:xfrm>
          <a:prstGeom prst="straightConnector1">
            <a:avLst/>
          </a:prstGeom>
          <a:noFill/>
          <a:ln cap="flat" cmpd="sng" w="9525">
            <a:solidFill>
              <a:srgbClr val="71ADB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3" name="Google Shape;493;p9"/>
          <p:cNvCxnSpPr/>
          <p:nvPr/>
        </p:nvCxnSpPr>
        <p:spPr>
          <a:xfrm rot="10800000">
            <a:off x="8389701" y="2107206"/>
            <a:ext cx="146700" cy="600"/>
          </a:xfrm>
          <a:prstGeom prst="straightConnector1">
            <a:avLst/>
          </a:prstGeom>
          <a:noFill/>
          <a:ln cap="flat" cmpd="sng" w="9525">
            <a:solidFill>
              <a:srgbClr val="71ADB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4" name="Google Shape;494;p9"/>
          <p:cNvSpPr txBox="1"/>
          <p:nvPr/>
        </p:nvSpPr>
        <p:spPr>
          <a:xfrm>
            <a:off x="8001000" y="752750"/>
            <a:ext cx="495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DC6FA"/>
                </a:solidFill>
              </a:rPr>
              <a:t>100%</a:t>
            </a:r>
            <a:endParaRPr sz="900">
              <a:solidFill>
                <a:srgbClr val="6DC6FA"/>
              </a:solidFill>
            </a:endParaRPr>
          </a:p>
        </p:txBody>
      </p:sp>
      <p:sp>
        <p:nvSpPr>
          <p:cNvPr id="495" name="Google Shape;495;p9"/>
          <p:cNvSpPr txBox="1"/>
          <p:nvPr/>
        </p:nvSpPr>
        <p:spPr>
          <a:xfrm>
            <a:off x="8052095" y="1060513"/>
            <a:ext cx="495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DC6FA"/>
                </a:solidFill>
              </a:rPr>
              <a:t>8</a:t>
            </a:r>
            <a:r>
              <a:rPr lang="en-US" sz="900">
                <a:solidFill>
                  <a:srgbClr val="6DC6FA"/>
                </a:solidFill>
              </a:rPr>
              <a:t>0%</a:t>
            </a:r>
            <a:endParaRPr sz="900">
              <a:solidFill>
                <a:srgbClr val="6DC6FA"/>
              </a:solidFill>
            </a:endParaRPr>
          </a:p>
        </p:txBody>
      </p:sp>
      <p:sp>
        <p:nvSpPr>
          <p:cNvPr id="496" name="Google Shape;496;p9"/>
          <p:cNvSpPr txBox="1"/>
          <p:nvPr/>
        </p:nvSpPr>
        <p:spPr>
          <a:xfrm>
            <a:off x="8052095" y="1368300"/>
            <a:ext cx="495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DC6FA"/>
                </a:solidFill>
              </a:rPr>
              <a:t>6</a:t>
            </a:r>
            <a:r>
              <a:rPr lang="en-US" sz="900">
                <a:solidFill>
                  <a:srgbClr val="6DC6FA"/>
                </a:solidFill>
              </a:rPr>
              <a:t>0%</a:t>
            </a:r>
            <a:endParaRPr sz="900">
              <a:solidFill>
                <a:srgbClr val="6DC6FA"/>
              </a:solidFill>
            </a:endParaRPr>
          </a:p>
        </p:txBody>
      </p:sp>
      <p:sp>
        <p:nvSpPr>
          <p:cNvPr id="497" name="Google Shape;497;p9"/>
          <p:cNvSpPr txBox="1"/>
          <p:nvPr/>
        </p:nvSpPr>
        <p:spPr>
          <a:xfrm>
            <a:off x="8052120" y="1945950"/>
            <a:ext cx="495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DC6FA"/>
                </a:solidFill>
              </a:rPr>
              <a:t>2</a:t>
            </a:r>
            <a:r>
              <a:rPr lang="en-US" sz="900">
                <a:solidFill>
                  <a:srgbClr val="6DC6FA"/>
                </a:solidFill>
              </a:rPr>
              <a:t>0%</a:t>
            </a:r>
            <a:endParaRPr sz="900">
              <a:solidFill>
                <a:srgbClr val="6DC6FA"/>
              </a:solidFill>
            </a:endParaRPr>
          </a:p>
        </p:txBody>
      </p:sp>
      <p:sp>
        <p:nvSpPr>
          <p:cNvPr id="498" name="Google Shape;498;p9"/>
          <p:cNvSpPr txBox="1"/>
          <p:nvPr/>
        </p:nvSpPr>
        <p:spPr>
          <a:xfrm>
            <a:off x="8052120" y="1630325"/>
            <a:ext cx="495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DC6FA"/>
                </a:solidFill>
              </a:rPr>
              <a:t>4</a:t>
            </a:r>
            <a:r>
              <a:rPr lang="en-US" sz="900">
                <a:solidFill>
                  <a:srgbClr val="6DC6FA"/>
                </a:solidFill>
              </a:rPr>
              <a:t>0%</a:t>
            </a:r>
            <a:endParaRPr sz="900">
              <a:solidFill>
                <a:srgbClr val="6DC6FA"/>
              </a:solidFill>
            </a:endParaRPr>
          </a:p>
        </p:txBody>
      </p:sp>
      <p:sp>
        <p:nvSpPr>
          <p:cNvPr id="499" name="Google Shape;499;p9"/>
          <p:cNvSpPr txBox="1"/>
          <p:nvPr/>
        </p:nvSpPr>
        <p:spPr>
          <a:xfrm>
            <a:off x="8256513" y="2188465"/>
            <a:ext cx="495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DC6FA"/>
                </a:solidFill>
              </a:rPr>
              <a:t>0%</a:t>
            </a:r>
            <a:endParaRPr sz="900">
              <a:solidFill>
                <a:srgbClr val="6DC6FA"/>
              </a:solidFill>
            </a:endParaRPr>
          </a:p>
        </p:txBody>
      </p:sp>
      <p:sp>
        <p:nvSpPr>
          <p:cNvPr id="500" name="Google Shape;500;p9"/>
          <p:cNvSpPr/>
          <p:nvPr/>
        </p:nvSpPr>
        <p:spPr>
          <a:xfrm rot="-2700000">
            <a:off x="8458635" y="2632261"/>
            <a:ext cx="813314" cy="2286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A5F3FC"/>
              </a:buClr>
              <a:buSzPts val="1350"/>
              <a:buFont typeface="Inter"/>
              <a:buNone/>
            </a:pPr>
            <a:r>
              <a:rPr lang="en-US" sz="850">
                <a:solidFill>
                  <a:srgbClr val="A5F3FC"/>
                </a:solidFill>
                <a:latin typeface="Inter"/>
                <a:ea typeface="Inter"/>
                <a:cs typeface="Inter"/>
                <a:sym typeface="Inter"/>
              </a:rPr>
              <a:t>FDA Approved</a:t>
            </a:r>
            <a:endParaRPr b="0" i="0" sz="8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9"/>
          <p:cNvSpPr/>
          <p:nvPr/>
        </p:nvSpPr>
        <p:spPr>
          <a:xfrm rot="-2700000">
            <a:off x="9274503" y="2631881"/>
            <a:ext cx="813314" cy="2286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A5F3FC"/>
              </a:buClr>
              <a:buSzPts val="1350"/>
              <a:buFont typeface="Inter"/>
              <a:buNone/>
            </a:pPr>
            <a:r>
              <a:rPr lang="en-US" sz="850">
                <a:solidFill>
                  <a:srgbClr val="A5F3FC"/>
                </a:solidFill>
                <a:latin typeface="Inter"/>
                <a:ea typeface="Inter"/>
                <a:cs typeface="Inter"/>
                <a:sym typeface="Inter"/>
              </a:rPr>
              <a:t>Radiology (%)</a:t>
            </a:r>
            <a:endParaRPr b="0" i="0" sz="8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9"/>
          <p:cNvSpPr/>
          <p:nvPr/>
        </p:nvSpPr>
        <p:spPr>
          <a:xfrm rot="-2700000">
            <a:off x="9896826" y="2741403"/>
            <a:ext cx="1009324" cy="2286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A5F3FC"/>
              </a:buClr>
              <a:buSzPts val="1350"/>
              <a:buFont typeface="Inter"/>
              <a:buNone/>
            </a:pPr>
            <a:r>
              <a:rPr lang="en-US" sz="850">
                <a:solidFill>
                  <a:srgbClr val="A5F3FC"/>
                </a:solidFill>
                <a:latin typeface="Inter"/>
                <a:ea typeface="Inter"/>
                <a:cs typeface="Inter"/>
                <a:sym typeface="Inter"/>
              </a:rPr>
              <a:t>Other </a:t>
            </a:r>
            <a:r>
              <a:rPr lang="en-US" sz="850">
                <a:solidFill>
                  <a:srgbClr val="A5F3FC"/>
                </a:solidFill>
                <a:latin typeface="Inter"/>
                <a:ea typeface="Inter"/>
                <a:cs typeface="Inter"/>
                <a:sym typeface="Inter"/>
              </a:rPr>
              <a:t>Categories</a:t>
            </a:r>
            <a:endParaRPr b="0" i="0" sz="8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9"/>
          <p:cNvSpPr/>
          <p:nvPr/>
        </p:nvSpPr>
        <p:spPr>
          <a:xfrm>
            <a:off x="9764400" y="1284475"/>
            <a:ext cx="304800" cy="1097400"/>
          </a:xfrm>
          <a:prstGeom prst="roundRect">
            <a:avLst>
              <a:gd fmla="val 16667" name="adj"/>
            </a:avLst>
          </a:prstGeom>
          <a:solidFill>
            <a:srgbClr val="5D9B93"/>
          </a:solidFill>
          <a:ln cap="flat" cmpd="sng" w="48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6750" lIns="46750" spcFirstLastPara="1" rIns="46750" wrap="square" tIns="4675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2"/>
              <a:buFont typeface="Arial"/>
              <a:buNone/>
            </a:pPr>
            <a:r>
              <a:t/>
            </a:r>
            <a:endParaRPr b="1" sz="715">
              <a:solidFill>
                <a:schemeClr val="dk1"/>
              </a:solidFill>
              <a:highlight>
                <a:srgbClr val="4D8FAE"/>
              </a:highlight>
            </a:endParaRPr>
          </a:p>
        </p:txBody>
      </p:sp>
      <p:sp>
        <p:nvSpPr>
          <p:cNvPr id="504" name="Google Shape;504;p9"/>
          <p:cNvSpPr/>
          <p:nvPr/>
        </p:nvSpPr>
        <p:spPr>
          <a:xfrm>
            <a:off x="10534400" y="2037425"/>
            <a:ext cx="304800" cy="342900"/>
          </a:xfrm>
          <a:prstGeom prst="roundRect">
            <a:avLst>
              <a:gd fmla="val 16667" name="adj"/>
            </a:avLst>
          </a:prstGeom>
          <a:solidFill>
            <a:srgbClr val="5D9AB6"/>
          </a:solidFill>
          <a:ln cap="flat" cmpd="sng" w="48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6750" lIns="46750" spcFirstLastPara="1" rIns="46750" wrap="square" tIns="4675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614"/>
              <a:buFont typeface="Inter"/>
              <a:buNone/>
            </a:pPr>
            <a:r>
              <a:t/>
            </a:r>
            <a:endParaRPr b="1" sz="715">
              <a:highlight>
                <a:srgbClr val="4D8FAE"/>
              </a:highlight>
            </a:endParaRPr>
          </a:p>
        </p:txBody>
      </p:sp>
      <p:sp>
        <p:nvSpPr>
          <p:cNvPr id="505" name="Google Shape;505;p9"/>
          <p:cNvSpPr/>
          <p:nvPr/>
        </p:nvSpPr>
        <p:spPr>
          <a:xfrm>
            <a:off x="8962900" y="904551"/>
            <a:ext cx="304800" cy="1476600"/>
          </a:xfrm>
          <a:prstGeom prst="roundRect">
            <a:avLst>
              <a:gd fmla="val 16667" name="adj"/>
            </a:avLst>
          </a:prstGeom>
          <a:solidFill>
            <a:srgbClr val="6DC6FA"/>
          </a:solidFill>
          <a:ln cap="flat" cmpd="sng" w="48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6750" lIns="46750" spcFirstLastPara="1" rIns="46750" wrap="square" tIns="4675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2"/>
              <a:buFont typeface="Arial"/>
              <a:buNone/>
            </a:pPr>
            <a:r>
              <a:t/>
            </a:r>
            <a:endParaRPr b="1" sz="715">
              <a:solidFill>
                <a:schemeClr val="dk1"/>
              </a:solidFill>
              <a:highlight>
                <a:srgbClr val="4D8FAE"/>
              </a:highlight>
            </a:endParaRPr>
          </a:p>
        </p:txBody>
      </p:sp>
      <p:sp>
        <p:nvSpPr>
          <p:cNvPr id="506" name="Google Shape;506;p9"/>
          <p:cNvSpPr/>
          <p:nvPr/>
        </p:nvSpPr>
        <p:spPr>
          <a:xfrm>
            <a:off x="8885025" y="729720"/>
            <a:ext cx="18681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A5F3FC"/>
              </a:buClr>
              <a:buSzPts val="1350"/>
              <a:buFont typeface="Inter"/>
              <a:buNone/>
            </a:pPr>
            <a:r>
              <a:rPr lang="en-US" sz="1050">
                <a:solidFill>
                  <a:srgbClr val="A5F3FC"/>
                </a:solidFill>
                <a:latin typeface="Inter"/>
                <a:ea typeface="Inter"/>
                <a:cs typeface="Inter"/>
                <a:sym typeface="Inter"/>
              </a:rPr>
              <a:t>Key AI in Healthcare Metrics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2025-11-30T21:45:54Z</dcterms:created>
  <dc:creator>PptxGenJS</dc:creator>
</cp:coreProperties>
</file>